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7" r:id="rId5"/>
  </p:sldIdLst>
  <p:sldSz cx="9601200" cy="12801600" type="A3"/>
  <p:notesSz cx="7104063" cy="10234613"/>
  <p:embeddedFontLst>
    <p:embeddedFont>
      <p:font typeface="Avenir Next LT Pro" panose="020B0504020202020204" pitchFamily="34" charset="0"/>
      <p:regular r:id="rId7"/>
      <p:bold r:id="rId8"/>
      <p:italic r:id="rId9"/>
      <p:boldItalic r:id="rId10"/>
    </p:embeddedFont>
    <p:embeddedFont>
      <p:font typeface="Avenir Next LT Pro Demi" panose="020B0704020202020204" pitchFamily="3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swald Bold" panose="020B0604020202020204" charset="0"/>
      <p:regular r:id="rId17"/>
    </p:embeddedFont>
  </p:embeddedFontLst>
  <p:defaultTextStyle>
    <a:defPPr>
      <a:defRPr lang="en-US"/>
    </a:defPPr>
    <a:lvl1pPr marL="0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169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2338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3506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467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584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7014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8183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89352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6">
          <p15:clr>
            <a:srgbClr val="A4A3A4"/>
          </p15:clr>
        </p15:guide>
        <p15:guide id="2" pos="36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8A2D5"/>
    <a:srgbClr val="44546A"/>
    <a:srgbClr val="95B315"/>
    <a:srgbClr val="AB3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366" y="91"/>
      </p:cViewPr>
      <p:guideLst>
        <p:guide orient="horz" pos="2586"/>
        <p:guide pos="3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DB1584E-7816-4DC2-97E1-62DDACC5B93C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1279525"/>
            <a:ext cx="25892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B97998B-D889-4FA7-97E1-0349BE9DCE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998B-D889-4FA7-97E1-0349BE9DCE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0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369" y="2550438"/>
            <a:ext cx="9875520" cy="175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739" y="4652363"/>
            <a:ext cx="8132781" cy="20981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3238" y="328785"/>
            <a:ext cx="2614108" cy="7005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913" y="328785"/>
            <a:ext cx="7648687" cy="7005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62" y="5275719"/>
            <a:ext cx="9875520" cy="163060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762" y="3479771"/>
            <a:ext cx="9875520" cy="179594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1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23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35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4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5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70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81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93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913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948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837760"/>
            <a:ext cx="5133415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913" y="2603652"/>
            <a:ext cx="5133415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1916" y="1837760"/>
            <a:ext cx="5135432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1916" y="2603652"/>
            <a:ext cx="5135432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15" y="326882"/>
            <a:ext cx="3822327" cy="1391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18" y="326882"/>
            <a:ext cx="6494929" cy="70070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15" y="1718030"/>
            <a:ext cx="3822327" cy="5615904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260" y="5747037"/>
            <a:ext cx="6970955" cy="6784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7260" y="733585"/>
            <a:ext cx="6970955" cy="4926031"/>
          </a:xfrm>
        </p:spPr>
        <p:txBody>
          <a:bodyPr/>
          <a:lstStyle>
            <a:lvl1pPr marL="0" indent="0">
              <a:buNone/>
              <a:defRPr sz="3900"/>
            </a:lvl1pPr>
            <a:lvl2pPr marL="561169" indent="0">
              <a:buNone/>
              <a:defRPr sz="3400"/>
            </a:lvl2pPr>
            <a:lvl3pPr marL="1122338" indent="0">
              <a:buNone/>
              <a:defRPr sz="2900"/>
            </a:lvl3pPr>
            <a:lvl4pPr marL="1683506" indent="0">
              <a:buNone/>
              <a:defRPr sz="2500"/>
            </a:lvl4pPr>
            <a:lvl5pPr marL="2244675" indent="0">
              <a:buNone/>
              <a:defRPr sz="2500"/>
            </a:lvl5pPr>
            <a:lvl6pPr marL="2805845" indent="0">
              <a:buNone/>
              <a:defRPr sz="2500"/>
            </a:lvl6pPr>
            <a:lvl7pPr marL="3367014" indent="0">
              <a:buNone/>
              <a:defRPr sz="2500"/>
            </a:lvl7pPr>
            <a:lvl8pPr marL="3928183" indent="0">
              <a:buNone/>
              <a:defRPr sz="2500"/>
            </a:lvl8pPr>
            <a:lvl9pPr marL="4489352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7260" y="6425507"/>
            <a:ext cx="6970955" cy="963540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913" y="328783"/>
            <a:ext cx="10456433" cy="1368342"/>
          </a:xfrm>
          <a:prstGeom prst="rect">
            <a:avLst/>
          </a:prstGeom>
        </p:spPr>
        <p:txBody>
          <a:bodyPr vert="horz" lIns="112234" tIns="56116" rIns="112234" bIns="561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915681"/>
            <a:ext cx="10456433" cy="5418255"/>
          </a:xfrm>
          <a:prstGeom prst="rect">
            <a:avLst/>
          </a:prstGeom>
        </p:spPr>
        <p:txBody>
          <a:bodyPr vert="horz" lIns="112234" tIns="56116" rIns="112234" bIns="561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913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9572" y="7609504"/>
            <a:ext cx="3679115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420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233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877" indent="-420877" algn="l" defTabSz="112233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900" indent="-350730" algn="l" defTabSz="112233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923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092" indent="-280584" algn="l" defTabSz="112233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261" indent="-280584" algn="l" defTabSz="112233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430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598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8767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9936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169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338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506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67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84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7014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183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9352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14">
            <a:extLst>
              <a:ext uri="{FF2B5EF4-FFF2-40B4-BE49-F238E27FC236}">
                <a16:creationId xmlns:a16="http://schemas.microsoft.com/office/drawing/2014/main" id="{DA8C5514-5EDA-4D4A-AF01-426BA967323B}"/>
              </a:ext>
            </a:extLst>
          </p:cNvPr>
          <p:cNvGrpSpPr/>
          <p:nvPr/>
        </p:nvGrpSpPr>
        <p:grpSpPr>
          <a:xfrm>
            <a:off x="6742196" y="10294147"/>
            <a:ext cx="2417706" cy="2226044"/>
            <a:chOff x="538064" y="0"/>
            <a:chExt cx="5911497" cy="6350000"/>
          </a:xfrm>
          <a:solidFill>
            <a:srgbClr val="002060"/>
          </a:solidFill>
        </p:grpSpPr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6AE1E9D6-1163-45EB-92C7-C58EEF996954}"/>
                </a:ext>
              </a:extLst>
            </p:cNvPr>
            <p:cNvSpPr/>
            <p:nvPr/>
          </p:nvSpPr>
          <p:spPr>
            <a:xfrm>
              <a:off x="538064" y="0"/>
              <a:ext cx="591149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34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F45F8296-103E-4FD6-95BB-44653E751D66}"/>
              </a:ext>
            </a:extLst>
          </p:cNvPr>
          <p:cNvSpPr/>
          <p:nvPr/>
        </p:nvSpPr>
        <p:spPr>
          <a:xfrm>
            <a:off x="6851829" y="10246528"/>
            <a:ext cx="2465478" cy="2226044"/>
          </a:xfrm>
          <a:prstGeom prst="ellipse">
            <a:avLst/>
          </a:prstGeom>
          <a:solidFill>
            <a:schemeClr val="bg1"/>
          </a:solidFill>
          <a:ln>
            <a:solidFill>
              <a:srgbClr val="AB3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8A48F97A-00D6-4B51-9201-720CB4EA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709" y="10445342"/>
            <a:ext cx="2452486" cy="2059926"/>
          </a:xfrm>
          <a:prstGeom prst="rect">
            <a:avLst/>
          </a:prstGeom>
        </p:spPr>
      </p:pic>
      <p:sp>
        <p:nvSpPr>
          <p:cNvPr id="40" name="Triangle rectangle 39">
            <a:extLst>
              <a:ext uri="{FF2B5EF4-FFF2-40B4-BE49-F238E27FC236}">
                <a16:creationId xmlns:a16="http://schemas.microsoft.com/office/drawing/2014/main" id="{5DB4813F-C4DF-966B-1A7F-9F14E9536ACA}"/>
              </a:ext>
            </a:extLst>
          </p:cNvPr>
          <p:cNvSpPr/>
          <p:nvPr/>
        </p:nvSpPr>
        <p:spPr>
          <a:xfrm flipH="1">
            <a:off x="3933962" y="12139544"/>
            <a:ext cx="5649985" cy="630028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riangle rectangle 40">
            <a:extLst>
              <a:ext uri="{FF2B5EF4-FFF2-40B4-BE49-F238E27FC236}">
                <a16:creationId xmlns:a16="http://schemas.microsoft.com/office/drawing/2014/main" id="{E2036D4B-9B5F-FB08-59D5-871373C3CE72}"/>
              </a:ext>
            </a:extLst>
          </p:cNvPr>
          <p:cNvSpPr/>
          <p:nvPr/>
        </p:nvSpPr>
        <p:spPr>
          <a:xfrm flipH="1">
            <a:off x="3781561" y="12079767"/>
            <a:ext cx="5649985" cy="690257"/>
          </a:xfrm>
          <a:prstGeom prst="rtTriangle">
            <a:avLst/>
          </a:prstGeom>
          <a:solidFill>
            <a:srgbClr val="AB34A3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4BDBDE-246E-D568-D62D-ACA291E5F769}"/>
              </a:ext>
            </a:extLst>
          </p:cNvPr>
          <p:cNvCxnSpPr/>
          <p:nvPr/>
        </p:nvCxnSpPr>
        <p:spPr>
          <a:xfrm>
            <a:off x="9499601" y="10921450"/>
            <a:ext cx="0" cy="180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08AB814-2469-6B80-2538-A7B4046D7AF6}"/>
              </a:ext>
            </a:extLst>
          </p:cNvPr>
          <p:cNvCxnSpPr/>
          <p:nvPr/>
        </p:nvCxnSpPr>
        <p:spPr>
          <a:xfrm>
            <a:off x="3868767" y="12717217"/>
            <a:ext cx="56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9F72D-3028-D071-60FD-86106C25BB67}"/>
              </a:ext>
            </a:extLst>
          </p:cNvPr>
          <p:cNvSpPr/>
          <p:nvPr/>
        </p:nvSpPr>
        <p:spPr>
          <a:xfrm>
            <a:off x="102600" y="82800"/>
            <a:ext cx="9396000" cy="12636000"/>
          </a:xfrm>
          <a:prstGeom prst="rect">
            <a:avLst/>
          </a:prstGeom>
          <a:noFill/>
          <a:ln w="12700" cap="flat" cmpd="sng" algn="ctr">
            <a:solidFill>
              <a:srgbClr val="0F319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C566D94B-8FF5-1542-0D23-AEE3F1BB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73408" cy="849049"/>
          </a:xfrm>
          <a:prstGeom prst="rect">
            <a:avLst/>
          </a:prstGeom>
        </p:spPr>
      </p:pic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5962A527-22BF-44CC-BDFE-A300711D0948}"/>
              </a:ext>
            </a:extLst>
          </p:cNvPr>
          <p:cNvSpPr/>
          <p:nvPr/>
        </p:nvSpPr>
        <p:spPr>
          <a:xfrm>
            <a:off x="1447800" y="8001204"/>
            <a:ext cx="7635711" cy="2060765"/>
          </a:xfrm>
          <a:prstGeom prst="roundRect">
            <a:avLst/>
          </a:prstGeom>
          <a:noFill/>
          <a:ln>
            <a:solidFill>
              <a:srgbClr val="93B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4" name="TextBox 17">
            <a:extLst>
              <a:ext uri="{FF2B5EF4-FFF2-40B4-BE49-F238E27FC236}">
                <a16:creationId xmlns:a16="http://schemas.microsoft.com/office/drawing/2014/main" id="{C48B519C-BA84-73EF-BACF-10D2DF9B29B9}"/>
              </a:ext>
            </a:extLst>
          </p:cNvPr>
          <p:cNvSpPr txBox="1"/>
          <p:nvPr/>
        </p:nvSpPr>
        <p:spPr>
          <a:xfrm>
            <a:off x="373498" y="2841128"/>
            <a:ext cx="5994732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11"/>
              </a:lnSpc>
            </a:pPr>
            <a:r>
              <a:rPr lang="fr-FR" sz="2100" b="1" cap="all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Et si, ensemble,</a:t>
            </a:r>
            <a:r>
              <a:rPr lang="en-US" sz="2100" b="1" cap="all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 </a:t>
            </a:r>
            <a:r>
              <a:rPr lang="fr-FR" sz="2100" b="1" cap="all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nous discutions des résultats ? </a:t>
            </a:r>
            <a:endParaRPr lang="en-US" sz="2100" b="1" cap="all" spc="266" dirty="0">
              <a:solidFill>
                <a:srgbClr val="AB34A3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5" name="TextBox 22">
            <a:extLst>
              <a:ext uri="{FF2B5EF4-FFF2-40B4-BE49-F238E27FC236}">
                <a16:creationId xmlns:a16="http://schemas.microsoft.com/office/drawing/2014/main" id="{350C9C6A-0496-2411-4E2B-28F828708544}"/>
              </a:ext>
            </a:extLst>
          </p:cNvPr>
          <p:cNvSpPr txBox="1"/>
          <p:nvPr/>
        </p:nvSpPr>
        <p:spPr>
          <a:xfrm>
            <a:off x="805964" y="10896600"/>
            <a:ext cx="5073001" cy="1014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177"/>
              </a:lnSpc>
              <a:spcBef>
                <a:spcPct val="0"/>
              </a:spcBef>
            </a:pPr>
            <a:r>
              <a:rPr lang="en-US" sz="2400" b="1" spc="268" dirty="0">
                <a:solidFill>
                  <a:srgbClr val="93B115"/>
                </a:solidFill>
                <a:latin typeface="Avenir Next LT Pro" panose="020B0504020202020204" pitchFamily="34" charset="0"/>
              </a:rPr>
              <a:t>NOUS COMPTONS SUR </a:t>
            </a:r>
            <a:br>
              <a:rPr lang="en-US" sz="2400" b="1" spc="268" dirty="0">
                <a:solidFill>
                  <a:srgbClr val="93B115"/>
                </a:solidFill>
                <a:latin typeface="Avenir Next LT Pro" panose="020B0504020202020204" pitchFamily="34" charset="0"/>
              </a:rPr>
            </a:br>
            <a:r>
              <a:rPr lang="en-US" sz="2400" b="1" spc="268" dirty="0">
                <a:solidFill>
                  <a:srgbClr val="93B115"/>
                </a:solidFill>
                <a:latin typeface="Avenir Next LT Pro" panose="020B0504020202020204" pitchFamily="34" charset="0"/>
              </a:rPr>
              <a:t>VOTRE PARTICIPATION !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B865087C-1009-45C5-960D-4E50F39736C9}"/>
              </a:ext>
            </a:extLst>
          </p:cNvPr>
          <p:cNvGrpSpPr/>
          <p:nvPr/>
        </p:nvGrpSpPr>
        <p:grpSpPr>
          <a:xfrm>
            <a:off x="249989" y="7860937"/>
            <a:ext cx="2569411" cy="2273663"/>
            <a:chOff x="376399" y="5312689"/>
            <a:chExt cx="2569411" cy="2273663"/>
          </a:xfrm>
        </p:grpSpPr>
        <p:grpSp>
          <p:nvGrpSpPr>
            <p:cNvPr id="88" name="Group 14">
              <a:extLst>
                <a:ext uri="{FF2B5EF4-FFF2-40B4-BE49-F238E27FC236}">
                  <a16:creationId xmlns:a16="http://schemas.microsoft.com/office/drawing/2014/main" id="{9AE09B42-709D-AC91-AE90-543A54D0F243}"/>
                </a:ext>
              </a:extLst>
            </p:cNvPr>
            <p:cNvGrpSpPr/>
            <p:nvPr/>
          </p:nvGrpSpPr>
          <p:grpSpPr>
            <a:xfrm>
              <a:off x="376399" y="5360308"/>
              <a:ext cx="2405248" cy="2226044"/>
              <a:chOff x="552001" y="0"/>
              <a:chExt cx="5881036" cy="6350000"/>
            </a:xfrm>
          </p:grpSpPr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B6B66BD4-268C-8CE6-C662-6874BE190A62}"/>
                  </a:ext>
                </a:extLst>
              </p:cNvPr>
              <p:cNvSpPr/>
              <p:nvPr/>
            </p:nvSpPr>
            <p:spPr>
              <a:xfrm>
                <a:off x="552001" y="0"/>
                <a:ext cx="588103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3B115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76E6D3B9-5B0C-4B58-B4AC-89CC947E68A7}"/>
                </a:ext>
              </a:extLst>
            </p:cNvPr>
            <p:cNvSpPr/>
            <p:nvPr/>
          </p:nvSpPr>
          <p:spPr>
            <a:xfrm>
              <a:off x="480332" y="5312689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3B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76" name="TextBox 26">
            <a:extLst>
              <a:ext uri="{FF2B5EF4-FFF2-40B4-BE49-F238E27FC236}">
                <a16:creationId xmlns:a16="http://schemas.microsoft.com/office/drawing/2014/main" id="{4BF2DFC4-F72D-462B-C703-1CFC0B9F38FA}"/>
              </a:ext>
            </a:extLst>
          </p:cNvPr>
          <p:cNvSpPr txBox="1"/>
          <p:nvPr/>
        </p:nvSpPr>
        <p:spPr>
          <a:xfrm>
            <a:off x="358428" y="3880247"/>
            <a:ext cx="6337255" cy="691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fr-FR" sz="2000" dirty="0">
                <a:solidFill>
                  <a:srgbClr val="000000"/>
                </a:solidFill>
                <a:latin typeface="Avenir Next LT Pro" panose="020B0504020202020204" pitchFamily="34" charset="0"/>
              </a:rPr>
              <a:t>Nous vous convions à une réunion de présentation et d’échanges sur les résultats de cette mesure.</a:t>
            </a:r>
          </a:p>
        </p:txBody>
      </p:sp>
      <p:grpSp>
        <p:nvGrpSpPr>
          <p:cNvPr id="84" name="Group 14">
            <a:extLst>
              <a:ext uri="{FF2B5EF4-FFF2-40B4-BE49-F238E27FC236}">
                <a16:creationId xmlns:a16="http://schemas.microsoft.com/office/drawing/2014/main" id="{C16B1109-FA5D-4C98-9F88-55A13FBA57E1}"/>
              </a:ext>
            </a:extLst>
          </p:cNvPr>
          <p:cNvGrpSpPr/>
          <p:nvPr/>
        </p:nvGrpSpPr>
        <p:grpSpPr>
          <a:xfrm>
            <a:off x="6851829" y="2650325"/>
            <a:ext cx="2531912" cy="2226044"/>
            <a:chOff x="145092" y="0"/>
            <a:chExt cx="6190740" cy="6350000"/>
          </a:xfrm>
          <a:solidFill>
            <a:srgbClr val="AB34A3"/>
          </a:solidFill>
        </p:grpSpPr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D37D61EE-D002-45F9-99D5-55987A9601D1}"/>
                </a:ext>
              </a:extLst>
            </p:cNvPr>
            <p:cNvSpPr/>
            <p:nvPr/>
          </p:nvSpPr>
          <p:spPr>
            <a:xfrm>
              <a:off x="145092" y="0"/>
              <a:ext cx="6190740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85" name="Ellipse 84">
            <a:extLst>
              <a:ext uri="{FF2B5EF4-FFF2-40B4-BE49-F238E27FC236}">
                <a16:creationId xmlns:a16="http://schemas.microsoft.com/office/drawing/2014/main" id="{6D5AD4B4-34CF-44AA-9AD2-A81EE0FE65CD}"/>
              </a:ext>
            </a:extLst>
          </p:cNvPr>
          <p:cNvSpPr/>
          <p:nvPr/>
        </p:nvSpPr>
        <p:spPr>
          <a:xfrm>
            <a:off x="6969470" y="2601796"/>
            <a:ext cx="2465478" cy="222604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50B54D-4BC5-4C71-AF55-CC86CB23F51B}"/>
              </a:ext>
            </a:extLst>
          </p:cNvPr>
          <p:cNvSpPr/>
          <p:nvPr/>
        </p:nvSpPr>
        <p:spPr>
          <a:xfrm>
            <a:off x="1963140" y="1775426"/>
            <a:ext cx="5663134" cy="7105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Votre perception de la sécurité des soins dans notre établissement a été analysée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9ECBDDE-FC5D-40E6-B144-E33D9C7868A7}"/>
              </a:ext>
            </a:extLst>
          </p:cNvPr>
          <p:cNvSpPr/>
          <p:nvPr/>
        </p:nvSpPr>
        <p:spPr>
          <a:xfrm>
            <a:off x="327003" y="5073378"/>
            <a:ext cx="8935409" cy="2614333"/>
          </a:xfrm>
          <a:prstGeom prst="rect">
            <a:avLst/>
          </a:prstGeom>
          <a:solidFill>
            <a:srgbClr val="D8A2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43" tIns="56121" rIns="112243" bIns="56121"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1" name="TextBox 15">
            <a:extLst>
              <a:ext uri="{FF2B5EF4-FFF2-40B4-BE49-F238E27FC236}">
                <a16:creationId xmlns:a16="http://schemas.microsoft.com/office/drawing/2014/main" id="{0A861C27-0FA0-4000-AB21-F33A37832667}"/>
              </a:ext>
            </a:extLst>
          </p:cNvPr>
          <p:cNvSpPr txBox="1"/>
          <p:nvPr/>
        </p:nvSpPr>
        <p:spPr>
          <a:xfrm>
            <a:off x="512299" y="5381936"/>
            <a:ext cx="8576603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8"/>
              </a:lnSpc>
            </a:pPr>
            <a:r>
              <a:rPr lang="fr-FR" sz="1900" spc="225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Date :</a:t>
            </a:r>
          </a:p>
          <a:p>
            <a:pPr>
              <a:lnSpc>
                <a:spcPts val="3508"/>
              </a:lnSpc>
            </a:pPr>
            <a:r>
              <a:rPr lang="fr-FR" sz="1900" spc="225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Horaires :</a:t>
            </a:r>
          </a:p>
          <a:p>
            <a:pPr>
              <a:lnSpc>
                <a:spcPts val="3508"/>
              </a:lnSpc>
            </a:pPr>
            <a:r>
              <a:rPr lang="fr-FR" sz="1900" spc="225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Lieu :</a:t>
            </a:r>
          </a:p>
          <a:p>
            <a:pPr algn="ctr">
              <a:lnSpc>
                <a:spcPts val="3508"/>
              </a:lnSpc>
            </a:pPr>
            <a:r>
              <a:rPr lang="fr-FR" sz="1900" spc="225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Pour en savoir plus, contactez votre référent </a:t>
            </a:r>
            <a:r>
              <a:rPr lang="fr-FR" sz="2000" dirty="0">
                <a:latin typeface="Avenir Next LT Pro" panose="020B0504020202020204" pitchFamily="34" charset="0"/>
                <a:cs typeface="Aharoni" panose="02010803020104030203" pitchFamily="2" charset="-79"/>
              </a:rPr>
              <a:t>: </a:t>
            </a:r>
            <a:r>
              <a:rPr lang="fr-FR" sz="2000" b="1" dirty="0" err="1">
                <a:latin typeface="Avenir Next LT Pro" panose="020B0504020202020204" pitchFamily="34" charset="0"/>
                <a:cs typeface="Aharoni" panose="02010803020104030203" pitchFamily="2" charset="-79"/>
              </a:rPr>
              <a:t>xxxxxxxxxxxxxxxxxxx</a:t>
            </a:r>
            <a:endParaRPr lang="fr-FR" sz="2000" b="1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A82E92-C190-7AA6-E2C9-4EE87FBE63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06" y="2793000"/>
            <a:ext cx="1737728" cy="2160000"/>
          </a:xfrm>
          <a:prstGeom prst="rect">
            <a:avLst/>
          </a:prstGeom>
        </p:spPr>
      </p:pic>
      <p:sp>
        <p:nvSpPr>
          <p:cNvPr id="6" name="TextBox 24">
            <a:extLst>
              <a:ext uri="{FF2B5EF4-FFF2-40B4-BE49-F238E27FC236}">
                <a16:creationId xmlns:a16="http://schemas.microsoft.com/office/drawing/2014/main" id="{316E9322-F75C-7FA1-9246-46ED017F8140}"/>
              </a:ext>
            </a:extLst>
          </p:cNvPr>
          <p:cNvSpPr txBox="1"/>
          <p:nvPr/>
        </p:nvSpPr>
        <p:spPr>
          <a:xfrm>
            <a:off x="917134" y="807480"/>
            <a:ext cx="7755146" cy="85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CAMPAGNE NATIONALE DE MESURE </a:t>
            </a:r>
          </a:p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DE LA CULTURE DE SÉCURITÉ DES SOINS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970E04E-9260-C728-9CC2-CC83EB2D0335}"/>
              </a:ext>
            </a:extLst>
          </p:cNvPr>
          <p:cNvGrpSpPr/>
          <p:nvPr/>
        </p:nvGrpSpPr>
        <p:grpSpPr>
          <a:xfrm>
            <a:off x="8117785" y="811564"/>
            <a:ext cx="1432118" cy="1150721"/>
            <a:chOff x="7613232" y="662055"/>
            <a:chExt cx="1729916" cy="1148344"/>
          </a:xfrm>
        </p:grpSpPr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2EEDA064-6243-A129-692A-05DE9513242C}"/>
                </a:ext>
              </a:extLst>
            </p:cNvPr>
            <p:cNvGrpSpPr/>
            <p:nvPr/>
          </p:nvGrpSpPr>
          <p:grpSpPr>
            <a:xfrm>
              <a:off x="7613232" y="662055"/>
              <a:ext cx="1729916" cy="1148344"/>
              <a:chOff x="0" y="0"/>
              <a:chExt cx="1194041" cy="574349"/>
            </a:xfrm>
          </p:grpSpPr>
          <p:sp>
            <p:nvSpPr>
              <p:cNvPr id="11" name="Freeform 33">
                <a:extLst>
                  <a:ext uri="{FF2B5EF4-FFF2-40B4-BE49-F238E27FC236}">
                    <a16:creationId xmlns:a16="http://schemas.microsoft.com/office/drawing/2014/main" id="{4E999452-57C5-B810-C4F1-B0283836F1CE}"/>
                  </a:ext>
                </a:extLst>
              </p:cNvPr>
              <p:cNvSpPr/>
              <p:nvPr/>
            </p:nvSpPr>
            <p:spPr>
              <a:xfrm>
                <a:off x="0" y="0"/>
                <a:ext cx="1194041" cy="574349"/>
              </a:xfrm>
              <a:custGeom>
                <a:avLst/>
                <a:gdLst/>
                <a:ahLst/>
                <a:cxnLst/>
                <a:rect l="l" t="t" r="r" b="b"/>
                <a:pathLst>
                  <a:path w="1194041" h="574349">
                    <a:moveTo>
                      <a:pt x="0" y="0"/>
                    </a:moveTo>
                    <a:lnTo>
                      <a:pt x="1194041" y="0"/>
                    </a:lnTo>
                    <a:lnTo>
                      <a:pt x="1194041" y="574349"/>
                    </a:lnTo>
                    <a:lnTo>
                      <a:pt x="0" y="574349"/>
                    </a:lnTo>
                    <a:close/>
                  </a:path>
                </a:pathLst>
              </a:custGeom>
              <a:solidFill>
                <a:srgbClr val="E9E4E0"/>
              </a:solidFill>
            </p:spPr>
            <p:txBody>
              <a:bodyPr/>
              <a:lstStyle/>
              <a:p>
                <a:endParaRPr lang="fr-FR" sz="1800"/>
              </a:p>
            </p:txBody>
          </p:sp>
        </p:grpSp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E9807267-9FFD-817B-E2FD-DECFE4F65114}"/>
                </a:ext>
              </a:extLst>
            </p:cNvPr>
            <p:cNvSpPr txBox="1"/>
            <p:nvPr/>
          </p:nvSpPr>
          <p:spPr>
            <a:xfrm>
              <a:off x="7697041" y="1021006"/>
              <a:ext cx="1638041" cy="3942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LOGO</a:t>
              </a:r>
            </a:p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ETABLISSEMENT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C3CB71FF-FBF5-E714-D2EC-140891BB9D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18" y="184700"/>
            <a:ext cx="1322958" cy="498177"/>
          </a:xfrm>
          <a:prstGeom prst="rect">
            <a:avLst/>
          </a:prstGeom>
        </p:spPr>
      </p:pic>
      <p:sp>
        <p:nvSpPr>
          <p:cNvPr id="17" name="TextBox 23">
            <a:extLst>
              <a:ext uri="{FF2B5EF4-FFF2-40B4-BE49-F238E27FC236}">
                <a16:creationId xmlns:a16="http://schemas.microsoft.com/office/drawing/2014/main" id="{AD13DD32-28FB-AEB5-AF2B-BDFBEDAF7FDD}"/>
              </a:ext>
            </a:extLst>
          </p:cNvPr>
          <p:cNvSpPr txBox="1"/>
          <p:nvPr/>
        </p:nvSpPr>
        <p:spPr>
          <a:xfrm>
            <a:off x="2900946" y="8141344"/>
            <a:ext cx="598953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40"/>
              </a:lnSpc>
              <a:spcAft>
                <a:spcPts val="400"/>
              </a:spcAft>
            </a:pP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résultats de l’enquête présentés et discutés avec vous</a:t>
            </a:r>
            <a:r>
              <a:rPr lang="fr-FR" sz="1700" dirty="0">
                <a:latin typeface="Avenir Next LT Pro" panose="020B0504020202020204" pitchFamily="34" charset="0"/>
                <a:cs typeface="Aharoni" panose="02010803020104030203" pitchFamily="2" charset="-79"/>
              </a:rPr>
              <a:t> </a:t>
            </a: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permettront de :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700" dirty="0">
                <a:latin typeface="Avenir Next LT Pro" panose="020B0504020202020204" pitchFamily="34" charset="0"/>
                <a:cs typeface="Aharoni" panose="02010803020104030203" pitchFamily="2" charset="-79"/>
              </a:rPr>
              <a:t>d</a:t>
            </a: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isposer d’un diagnostic de la culture de sécurité des professionnels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définir collectivement des actions permettant de développer la culture </a:t>
            </a:r>
            <a:r>
              <a:rPr lang="fr-FR" sz="1700" spc="0">
                <a:latin typeface="Avenir Next LT Pro" panose="020B0504020202020204" pitchFamily="34" charset="0"/>
                <a:cs typeface="Aharoni" panose="02010803020104030203" pitchFamily="2" charset="-79"/>
              </a:rPr>
              <a:t>de sécurité</a:t>
            </a:r>
            <a:endParaRPr lang="en-US" sz="1700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1ED7C220-176E-DF7B-D849-E25FC8B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53346" y="8825178"/>
            <a:ext cx="252000" cy="247007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F629C39E-0656-0CEE-D4E9-720879A781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53346" y="9416371"/>
            <a:ext cx="252000" cy="247007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AA590BD7-36A2-4F57-AE59-68CBB84AAA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43" r="10002" b="7749"/>
          <a:stretch/>
        </p:blipFill>
        <p:spPr>
          <a:xfrm>
            <a:off x="352921" y="7924800"/>
            <a:ext cx="2310682" cy="2161812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2C49CA-9555-DF99-70FE-C57B69542C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62" y="201031"/>
            <a:ext cx="191479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891ce3-7f8f-4c6a-9d9c-729018b62c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4F89119C96C4795C497BF3343C5AA" ma:contentTypeVersion="13" ma:contentTypeDescription="Crée un document." ma:contentTypeScope="" ma:versionID="907afef940093493f2b28a762ab8d46d">
  <xsd:schema xmlns:xsd="http://www.w3.org/2001/XMLSchema" xmlns:xs="http://www.w3.org/2001/XMLSchema" xmlns:p="http://schemas.microsoft.com/office/2006/metadata/properties" xmlns:ns3="c5e9cafd-1ba8-41ba-b8ea-e178451af31e" xmlns:ns4="87891ce3-7f8f-4c6a-9d9c-729018b62c57" targetNamespace="http://schemas.microsoft.com/office/2006/metadata/properties" ma:root="true" ma:fieldsID="0eafee87966359a04976ce116ca8bcaa" ns3:_="" ns4:_="">
    <xsd:import namespace="c5e9cafd-1ba8-41ba-b8ea-e178451af31e"/>
    <xsd:import namespace="87891ce3-7f8f-4c6a-9d9c-729018b62c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9cafd-1ba8-41ba-b8ea-e178451af3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91ce3-7f8f-4c6a-9d9c-729018b62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08009-2C06-4B19-B559-84FAF722EF3F}">
  <ds:schemaRefs>
    <ds:schemaRef ds:uri="http://purl.org/dc/elements/1.1/"/>
    <ds:schemaRef ds:uri="http://schemas.microsoft.com/office/2006/metadata/properties"/>
    <ds:schemaRef ds:uri="http://purl.org/dc/terms/"/>
    <ds:schemaRef ds:uri="87891ce3-7f8f-4c6a-9d9c-729018b62c57"/>
    <ds:schemaRef ds:uri="c5e9cafd-1ba8-41ba-b8ea-e178451af31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C8857D-4F2C-47A3-AD7E-E5216200D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372F2-0B9F-4688-B4FE-2AAEE4746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9cafd-1ba8-41ba-b8ea-e178451af31e"/>
    <ds:schemaRef ds:uri="87891ce3-7f8f-4c6a-9d9c-729018b62c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A3 (297 x 420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Oswald Bold</vt:lpstr>
      <vt:lpstr>Arial</vt:lpstr>
      <vt:lpstr>Calibri</vt:lpstr>
      <vt:lpstr>Avenir Next LT Pro Demi</vt:lpstr>
      <vt:lpstr>Avenir Next LT Pro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FORAP Notes Culture sécurité EHPAD</dc:title>
  <dc:creator>LUCAS Marion</dc:creator>
  <cp:lastModifiedBy>hanna CHAS</cp:lastModifiedBy>
  <cp:revision>25</cp:revision>
  <cp:lastPrinted>2023-01-10T08:22:09Z</cp:lastPrinted>
  <dcterms:created xsi:type="dcterms:W3CDTF">2006-08-16T00:00:00Z</dcterms:created>
  <dcterms:modified xsi:type="dcterms:W3CDTF">2023-03-22T17:32:37Z</dcterms:modified>
  <dc:identifier>DAE0fp-c2Nc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0x01010096F4F89119C96C4795C497BF3343C5AA</vt:lpwstr>
  </property>
</Properties>
</file>