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601200" cy="12801600" type="A3"/>
  <p:notesSz cx="7104063" cy="10234613"/>
  <p:embeddedFontLst>
    <p:embeddedFont>
      <p:font typeface="Avenir Next LT Pro" panose="020B0504020202020204" pitchFamily="34" charset="0"/>
      <p:regular r:id="rId4"/>
      <p:bold r:id="rId5"/>
      <p:italic r:id="rId6"/>
      <p:boldItalic r:id="rId7"/>
    </p:embeddedFont>
    <p:embeddedFont>
      <p:font typeface="Avenir Next LT Pro Demi" panose="020B0704020202020204" pitchFamily="34" charset="0"/>
      <p:bold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swald Bold" panose="020B0604020202020204" charset="0"/>
      <p:regular r:id="rId14"/>
    </p:embeddedFont>
  </p:embeddedFontLst>
  <p:defaultTextStyle>
    <a:defPPr>
      <a:defRPr lang="en-US"/>
    </a:defPPr>
    <a:lvl1pPr marL="0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169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2338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3506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4675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5845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67014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28183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89352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6">
          <p15:clr>
            <a:srgbClr val="A4A3A4"/>
          </p15:clr>
        </p15:guide>
        <p15:guide id="2" pos="36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D8A2D5"/>
    <a:srgbClr val="44546A"/>
    <a:srgbClr val="95B315"/>
    <a:srgbClr val="AB3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366" y="29"/>
      </p:cViewPr>
      <p:guideLst>
        <p:guide orient="horz" pos="2586"/>
        <p:guide pos="36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DB1584E-7816-4DC2-97E1-62DDACC5B93C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1279525"/>
            <a:ext cx="25892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B97998B-D889-4FA7-97E1-0349BE9DCE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53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7998B-D889-4FA7-97E1-0349BE9DCE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07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369" y="2550438"/>
            <a:ext cx="9875520" cy="175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739" y="4652363"/>
            <a:ext cx="8132781" cy="20981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4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28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8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23238" y="328785"/>
            <a:ext cx="2614108" cy="7005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913" y="328785"/>
            <a:ext cx="7648687" cy="7005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62" y="5275719"/>
            <a:ext cx="9875520" cy="1630608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762" y="3479771"/>
            <a:ext cx="9875520" cy="179594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11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23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35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46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58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70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81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893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913" y="1915681"/>
            <a:ext cx="5131398" cy="541825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5948" y="1915681"/>
            <a:ext cx="5131398" cy="541825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913" y="1837760"/>
            <a:ext cx="5133415" cy="76589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169" indent="0">
              <a:buNone/>
              <a:defRPr sz="2500" b="1"/>
            </a:lvl2pPr>
            <a:lvl3pPr marL="1122338" indent="0">
              <a:buNone/>
              <a:defRPr sz="2200" b="1"/>
            </a:lvl3pPr>
            <a:lvl4pPr marL="1683506" indent="0">
              <a:buNone/>
              <a:defRPr sz="2000" b="1"/>
            </a:lvl4pPr>
            <a:lvl5pPr marL="2244675" indent="0">
              <a:buNone/>
              <a:defRPr sz="2000" b="1"/>
            </a:lvl5pPr>
            <a:lvl6pPr marL="2805845" indent="0">
              <a:buNone/>
              <a:defRPr sz="2000" b="1"/>
            </a:lvl6pPr>
            <a:lvl7pPr marL="3367014" indent="0">
              <a:buNone/>
              <a:defRPr sz="2000" b="1"/>
            </a:lvl7pPr>
            <a:lvl8pPr marL="3928183" indent="0">
              <a:buNone/>
              <a:defRPr sz="2000" b="1"/>
            </a:lvl8pPr>
            <a:lvl9pPr marL="4489352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913" y="2603652"/>
            <a:ext cx="5133415" cy="473028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01916" y="1837760"/>
            <a:ext cx="5135432" cy="76589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169" indent="0">
              <a:buNone/>
              <a:defRPr sz="2500" b="1"/>
            </a:lvl2pPr>
            <a:lvl3pPr marL="1122338" indent="0">
              <a:buNone/>
              <a:defRPr sz="2200" b="1"/>
            </a:lvl3pPr>
            <a:lvl4pPr marL="1683506" indent="0">
              <a:buNone/>
              <a:defRPr sz="2000" b="1"/>
            </a:lvl4pPr>
            <a:lvl5pPr marL="2244675" indent="0">
              <a:buNone/>
              <a:defRPr sz="2000" b="1"/>
            </a:lvl5pPr>
            <a:lvl6pPr marL="2805845" indent="0">
              <a:buNone/>
              <a:defRPr sz="2000" b="1"/>
            </a:lvl6pPr>
            <a:lvl7pPr marL="3367014" indent="0">
              <a:buNone/>
              <a:defRPr sz="2000" b="1"/>
            </a:lvl7pPr>
            <a:lvl8pPr marL="3928183" indent="0">
              <a:buNone/>
              <a:defRPr sz="2000" b="1"/>
            </a:lvl8pPr>
            <a:lvl9pPr marL="4489352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01916" y="2603652"/>
            <a:ext cx="5135432" cy="473028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915" y="326882"/>
            <a:ext cx="3822327" cy="139114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18" y="326882"/>
            <a:ext cx="6494929" cy="700705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915" y="1718030"/>
            <a:ext cx="3822327" cy="5615904"/>
          </a:xfrm>
        </p:spPr>
        <p:txBody>
          <a:bodyPr/>
          <a:lstStyle>
            <a:lvl1pPr marL="0" indent="0">
              <a:buNone/>
              <a:defRPr sz="1700"/>
            </a:lvl1pPr>
            <a:lvl2pPr marL="561169" indent="0">
              <a:buNone/>
              <a:defRPr sz="1500"/>
            </a:lvl2pPr>
            <a:lvl3pPr marL="1122338" indent="0">
              <a:buNone/>
              <a:defRPr sz="1200"/>
            </a:lvl3pPr>
            <a:lvl4pPr marL="1683506" indent="0">
              <a:buNone/>
              <a:defRPr sz="1100"/>
            </a:lvl4pPr>
            <a:lvl5pPr marL="2244675" indent="0">
              <a:buNone/>
              <a:defRPr sz="1100"/>
            </a:lvl5pPr>
            <a:lvl6pPr marL="2805845" indent="0">
              <a:buNone/>
              <a:defRPr sz="1100"/>
            </a:lvl6pPr>
            <a:lvl7pPr marL="3367014" indent="0">
              <a:buNone/>
              <a:defRPr sz="1100"/>
            </a:lvl7pPr>
            <a:lvl8pPr marL="3928183" indent="0">
              <a:buNone/>
              <a:defRPr sz="1100"/>
            </a:lvl8pPr>
            <a:lvl9pPr marL="448935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260" y="5747037"/>
            <a:ext cx="6970955" cy="67847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7260" y="733585"/>
            <a:ext cx="6970955" cy="4926031"/>
          </a:xfrm>
        </p:spPr>
        <p:txBody>
          <a:bodyPr/>
          <a:lstStyle>
            <a:lvl1pPr marL="0" indent="0">
              <a:buNone/>
              <a:defRPr sz="3900"/>
            </a:lvl1pPr>
            <a:lvl2pPr marL="561169" indent="0">
              <a:buNone/>
              <a:defRPr sz="3400"/>
            </a:lvl2pPr>
            <a:lvl3pPr marL="1122338" indent="0">
              <a:buNone/>
              <a:defRPr sz="2900"/>
            </a:lvl3pPr>
            <a:lvl4pPr marL="1683506" indent="0">
              <a:buNone/>
              <a:defRPr sz="2500"/>
            </a:lvl4pPr>
            <a:lvl5pPr marL="2244675" indent="0">
              <a:buNone/>
              <a:defRPr sz="2500"/>
            </a:lvl5pPr>
            <a:lvl6pPr marL="2805845" indent="0">
              <a:buNone/>
              <a:defRPr sz="2500"/>
            </a:lvl6pPr>
            <a:lvl7pPr marL="3367014" indent="0">
              <a:buNone/>
              <a:defRPr sz="2500"/>
            </a:lvl7pPr>
            <a:lvl8pPr marL="3928183" indent="0">
              <a:buNone/>
              <a:defRPr sz="2500"/>
            </a:lvl8pPr>
            <a:lvl9pPr marL="4489352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7260" y="6425507"/>
            <a:ext cx="6970955" cy="963540"/>
          </a:xfrm>
        </p:spPr>
        <p:txBody>
          <a:bodyPr/>
          <a:lstStyle>
            <a:lvl1pPr marL="0" indent="0">
              <a:buNone/>
              <a:defRPr sz="1700"/>
            </a:lvl1pPr>
            <a:lvl2pPr marL="561169" indent="0">
              <a:buNone/>
              <a:defRPr sz="1500"/>
            </a:lvl2pPr>
            <a:lvl3pPr marL="1122338" indent="0">
              <a:buNone/>
              <a:defRPr sz="1200"/>
            </a:lvl3pPr>
            <a:lvl4pPr marL="1683506" indent="0">
              <a:buNone/>
              <a:defRPr sz="1100"/>
            </a:lvl4pPr>
            <a:lvl5pPr marL="2244675" indent="0">
              <a:buNone/>
              <a:defRPr sz="1100"/>
            </a:lvl5pPr>
            <a:lvl6pPr marL="2805845" indent="0">
              <a:buNone/>
              <a:defRPr sz="1100"/>
            </a:lvl6pPr>
            <a:lvl7pPr marL="3367014" indent="0">
              <a:buNone/>
              <a:defRPr sz="1100"/>
            </a:lvl7pPr>
            <a:lvl8pPr marL="3928183" indent="0">
              <a:buNone/>
              <a:defRPr sz="1100"/>
            </a:lvl8pPr>
            <a:lvl9pPr marL="448935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913" y="328783"/>
            <a:ext cx="10456433" cy="1368342"/>
          </a:xfrm>
          <a:prstGeom prst="rect">
            <a:avLst/>
          </a:prstGeom>
        </p:spPr>
        <p:txBody>
          <a:bodyPr vert="horz" lIns="112234" tIns="56116" rIns="112234" bIns="561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913" y="1915681"/>
            <a:ext cx="10456433" cy="5418255"/>
          </a:xfrm>
          <a:prstGeom prst="rect">
            <a:avLst/>
          </a:prstGeom>
        </p:spPr>
        <p:txBody>
          <a:bodyPr vert="horz" lIns="112234" tIns="56116" rIns="112234" bIns="561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913" y="7609504"/>
            <a:ext cx="2710927" cy="437109"/>
          </a:xfrm>
          <a:prstGeom prst="rect">
            <a:avLst/>
          </a:prstGeom>
        </p:spPr>
        <p:txBody>
          <a:bodyPr vert="horz" lIns="112234" tIns="56116" rIns="112234" bIns="5611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9572" y="7609504"/>
            <a:ext cx="3679115" cy="437109"/>
          </a:xfrm>
          <a:prstGeom prst="rect">
            <a:avLst/>
          </a:prstGeom>
        </p:spPr>
        <p:txBody>
          <a:bodyPr vert="horz" lIns="112234" tIns="56116" rIns="112234" bIns="5611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6420" y="7609504"/>
            <a:ext cx="2710927" cy="437109"/>
          </a:xfrm>
          <a:prstGeom prst="rect">
            <a:avLst/>
          </a:prstGeom>
        </p:spPr>
        <p:txBody>
          <a:bodyPr vert="horz" lIns="112234" tIns="56116" rIns="112234" bIns="5611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22338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877" indent="-420877" algn="l" defTabSz="112233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1900" indent="-350730" algn="l" defTabSz="1122338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2923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4092" indent="-280584" algn="l" defTabSz="112233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261" indent="-280584" algn="l" defTabSz="1122338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430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47598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08767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69936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169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338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506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4675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845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7014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8183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89352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4">
            <a:extLst>
              <a:ext uri="{FF2B5EF4-FFF2-40B4-BE49-F238E27FC236}">
                <a16:creationId xmlns:a16="http://schemas.microsoft.com/office/drawing/2014/main" id="{DA8C5514-5EDA-4D4A-AF01-426BA967323B}"/>
              </a:ext>
            </a:extLst>
          </p:cNvPr>
          <p:cNvGrpSpPr/>
          <p:nvPr/>
        </p:nvGrpSpPr>
        <p:grpSpPr>
          <a:xfrm>
            <a:off x="6898322" y="10244643"/>
            <a:ext cx="2363019" cy="2226044"/>
            <a:chOff x="558047" y="0"/>
            <a:chExt cx="5777783" cy="6350000"/>
          </a:xfrm>
          <a:solidFill>
            <a:srgbClr val="002060"/>
          </a:solidFill>
        </p:grpSpPr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6AE1E9D6-1163-45EB-92C7-C58EEF996954}"/>
                </a:ext>
              </a:extLst>
            </p:cNvPr>
            <p:cNvSpPr/>
            <p:nvPr/>
          </p:nvSpPr>
          <p:spPr>
            <a:xfrm>
              <a:off x="558047" y="0"/>
              <a:ext cx="5777783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B34A3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F45F8296-103E-4FD6-95BB-44653E751D66}"/>
              </a:ext>
            </a:extLst>
          </p:cNvPr>
          <p:cNvSpPr/>
          <p:nvPr/>
        </p:nvSpPr>
        <p:spPr>
          <a:xfrm>
            <a:off x="6999782" y="10197024"/>
            <a:ext cx="2465478" cy="2226044"/>
          </a:xfrm>
          <a:prstGeom prst="ellipse">
            <a:avLst/>
          </a:prstGeom>
          <a:solidFill>
            <a:schemeClr val="bg1"/>
          </a:solidFill>
          <a:ln>
            <a:solidFill>
              <a:srgbClr val="AB3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B7649F5-DE62-459B-B1FA-939850602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46" t="10358" r="15412" b="17505"/>
          <a:stretch/>
        </p:blipFill>
        <p:spPr>
          <a:xfrm>
            <a:off x="6999782" y="10300355"/>
            <a:ext cx="2444367" cy="20881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40" name="Triangle rectangle 39">
            <a:extLst>
              <a:ext uri="{FF2B5EF4-FFF2-40B4-BE49-F238E27FC236}">
                <a16:creationId xmlns:a16="http://schemas.microsoft.com/office/drawing/2014/main" id="{5DB4813F-C4DF-966B-1A7F-9F14E9536ACA}"/>
              </a:ext>
            </a:extLst>
          </p:cNvPr>
          <p:cNvSpPr/>
          <p:nvPr/>
        </p:nvSpPr>
        <p:spPr>
          <a:xfrm flipH="1">
            <a:off x="3933962" y="12139544"/>
            <a:ext cx="5649985" cy="630028"/>
          </a:xfrm>
          <a:prstGeom prst="rtTriangl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riangle rectangle 40">
            <a:extLst>
              <a:ext uri="{FF2B5EF4-FFF2-40B4-BE49-F238E27FC236}">
                <a16:creationId xmlns:a16="http://schemas.microsoft.com/office/drawing/2014/main" id="{E2036D4B-9B5F-FB08-59D5-871373C3CE72}"/>
              </a:ext>
            </a:extLst>
          </p:cNvPr>
          <p:cNvSpPr/>
          <p:nvPr/>
        </p:nvSpPr>
        <p:spPr>
          <a:xfrm flipH="1">
            <a:off x="3781561" y="12079767"/>
            <a:ext cx="5649985" cy="690257"/>
          </a:xfrm>
          <a:prstGeom prst="rtTriangle">
            <a:avLst/>
          </a:prstGeom>
          <a:solidFill>
            <a:srgbClr val="AB34A3">
              <a:alpha val="4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04BDBDE-246E-D568-D62D-ACA291E5F769}"/>
              </a:ext>
            </a:extLst>
          </p:cNvPr>
          <p:cNvCxnSpPr/>
          <p:nvPr/>
        </p:nvCxnSpPr>
        <p:spPr>
          <a:xfrm>
            <a:off x="9499601" y="10921450"/>
            <a:ext cx="0" cy="180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08AB814-2469-6B80-2538-A7B4046D7AF6}"/>
              </a:ext>
            </a:extLst>
          </p:cNvPr>
          <p:cNvCxnSpPr/>
          <p:nvPr/>
        </p:nvCxnSpPr>
        <p:spPr>
          <a:xfrm>
            <a:off x="3868767" y="12717217"/>
            <a:ext cx="565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7D9F72D-3028-D071-60FD-86106C25BB67}"/>
              </a:ext>
            </a:extLst>
          </p:cNvPr>
          <p:cNvSpPr/>
          <p:nvPr/>
        </p:nvSpPr>
        <p:spPr>
          <a:xfrm>
            <a:off x="102600" y="82800"/>
            <a:ext cx="9396000" cy="12636000"/>
          </a:xfrm>
          <a:prstGeom prst="rect">
            <a:avLst/>
          </a:prstGeom>
          <a:noFill/>
          <a:ln w="12700" cap="flat" cmpd="sng" algn="ctr">
            <a:solidFill>
              <a:srgbClr val="0F319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C566D94B-8FF5-1542-0D23-AEE3F1BBB3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873408" cy="8490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2A211F-F246-4E01-882C-9E0F570C9C1B}"/>
              </a:ext>
            </a:extLst>
          </p:cNvPr>
          <p:cNvSpPr/>
          <p:nvPr/>
        </p:nvSpPr>
        <p:spPr>
          <a:xfrm>
            <a:off x="2895600" y="7418704"/>
            <a:ext cx="6453102" cy="2334896"/>
          </a:xfrm>
          <a:prstGeom prst="rect">
            <a:avLst/>
          </a:prstGeom>
          <a:solidFill>
            <a:srgbClr val="D8A2D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FC548745-0496-8752-2CC1-5E140848D57B}"/>
              </a:ext>
            </a:extLst>
          </p:cNvPr>
          <p:cNvSpPr txBox="1"/>
          <p:nvPr/>
        </p:nvSpPr>
        <p:spPr>
          <a:xfrm>
            <a:off x="379282" y="3674452"/>
            <a:ext cx="3301207" cy="32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71"/>
              </a:lnSpc>
            </a:pPr>
            <a:r>
              <a:rPr lang="en-US" sz="2100" b="1" spc="266" dirty="0">
                <a:solidFill>
                  <a:srgbClr val="AB34A3"/>
                </a:solidFill>
                <a:latin typeface="Avenir Next LT Pro" panose="020B0504020202020204" pitchFamily="34" charset="0"/>
              </a:rPr>
              <a:t>POURQUOI ?</a:t>
            </a:r>
          </a:p>
        </p:txBody>
      </p:sp>
      <p:sp>
        <p:nvSpPr>
          <p:cNvPr id="31" name="TextBox 28">
            <a:extLst>
              <a:ext uri="{FF2B5EF4-FFF2-40B4-BE49-F238E27FC236}">
                <a16:creationId xmlns:a16="http://schemas.microsoft.com/office/drawing/2014/main" id="{0002EDE5-9EEE-277D-055B-5FAC20B0EBE7}"/>
              </a:ext>
            </a:extLst>
          </p:cNvPr>
          <p:cNvSpPr txBox="1"/>
          <p:nvPr/>
        </p:nvSpPr>
        <p:spPr>
          <a:xfrm>
            <a:off x="3029263" y="7982360"/>
            <a:ext cx="6173968" cy="1395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20 minutes seront nécessaires pour répondre à l’enquête via le lien informatiqu</a:t>
            </a:r>
            <a:r>
              <a:rPr lang="fr-FR" sz="1600" dirty="0">
                <a:latin typeface="Avenir Next LT Pro" panose="020B0504020202020204" pitchFamily="34" charset="0"/>
                <a:cs typeface="Aharoni" panose="02010803020104030203" pitchFamily="2" charset="-79"/>
              </a:rPr>
              <a:t>e qui vous a été transmis</a:t>
            </a:r>
            <a:endParaRPr lang="fr-FR" sz="1600" spc="0" dirty="0">
              <a:latin typeface="Avenir Next LT Pro" panose="020B0504020202020204" pitchFamily="34" charset="0"/>
              <a:cs typeface="Aharoni" panose="02010803020104030203" pitchFamily="2" charset="-79"/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Les données recueillies seront anonymes</a:t>
            </a:r>
          </a:p>
          <a:p>
            <a:pPr algn="just">
              <a:spcAft>
                <a:spcPts val="900"/>
              </a:spcAft>
            </a:pP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Si vous avez des questions pendant l’enquête, vous pouvez contacter votre référent : </a:t>
            </a:r>
            <a:r>
              <a:rPr lang="fr-FR" sz="1600" b="1" spc="0" dirty="0" err="1">
                <a:latin typeface="Avenir Next LT Pro" panose="020B0504020202020204" pitchFamily="34" charset="0"/>
                <a:cs typeface="Aharoni" panose="02010803020104030203" pitchFamily="2" charset="-79"/>
              </a:rPr>
              <a:t>xxxxxxxxxxxxxxxxxxxx</a:t>
            </a:r>
            <a:endParaRPr lang="fr-FR" sz="1600" b="1" spc="0" dirty="0">
              <a:latin typeface="Avenir Next LT Pro" panose="020B0504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D89039DA-03A6-BAE7-27A9-5DDB82E24B42}"/>
              </a:ext>
            </a:extLst>
          </p:cNvPr>
          <p:cNvSpPr txBox="1"/>
          <p:nvPr/>
        </p:nvSpPr>
        <p:spPr>
          <a:xfrm>
            <a:off x="6594001" y="7599662"/>
            <a:ext cx="2609230" cy="32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671"/>
              </a:lnSpc>
            </a:pPr>
            <a:r>
              <a:rPr lang="en-US" sz="2100" b="1" spc="266" dirty="0">
                <a:solidFill>
                  <a:srgbClr val="AB34A3"/>
                </a:solidFill>
                <a:latin typeface="Avenir Next LT Pro" panose="020B0504020202020204" pitchFamily="34" charset="0"/>
              </a:rPr>
              <a:t>EN PRATIQUE ?</a:t>
            </a: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2DD2BB27-000A-FE55-F56E-7C2344A1BB6D}"/>
              </a:ext>
            </a:extLst>
          </p:cNvPr>
          <p:cNvSpPr txBox="1"/>
          <p:nvPr/>
        </p:nvSpPr>
        <p:spPr>
          <a:xfrm>
            <a:off x="303328" y="10058400"/>
            <a:ext cx="1832885" cy="32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671"/>
              </a:lnSpc>
            </a:pPr>
            <a:r>
              <a:rPr lang="en-US" sz="2100" b="1" spc="266" dirty="0">
                <a:solidFill>
                  <a:srgbClr val="AB34A3"/>
                </a:solidFill>
                <a:latin typeface="Avenir Next LT Pro" panose="020B0504020202020204" pitchFamily="34" charset="0"/>
              </a:rPr>
              <a:t>ET APRÈS ?</a:t>
            </a: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492190EE-B76B-3F4A-6493-403BFA67182E}"/>
              </a:ext>
            </a:extLst>
          </p:cNvPr>
          <p:cNvSpPr txBox="1"/>
          <p:nvPr/>
        </p:nvSpPr>
        <p:spPr>
          <a:xfrm>
            <a:off x="794404" y="839298"/>
            <a:ext cx="7755146" cy="852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sz="2100" b="1" spc="277" dirty="0">
                <a:solidFill>
                  <a:srgbClr val="44546A"/>
                </a:solidFill>
                <a:latin typeface="Avenir Next LT Pro" panose="020B0504020202020204" pitchFamily="34" charset="0"/>
              </a:rPr>
              <a:t>CAMPAGNE NATIONALE DE MESURE </a:t>
            </a:r>
          </a:p>
          <a:p>
            <a:pPr algn="ctr">
              <a:lnSpc>
                <a:spcPts val="3500"/>
              </a:lnSpc>
            </a:pPr>
            <a:r>
              <a:rPr lang="en-US" sz="2100" b="1" spc="277" dirty="0">
                <a:solidFill>
                  <a:srgbClr val="44546A"/>
                </a:solidFill>
                <a:latin typeface="Avenir Next LT Pro" panose="020B0504020202020204" pitchFamily="34" charset="0"/>
              </a:rPr>
              <a:t>DE LA CULTURE DE SÉCURITÉ DES SOINS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37B538FD-4358-AA65-989C-AEEBD9002293}"/>
              </a:ext>
            </a:extLst>
          </p:cNvPr>
          <p:cNvSpPr txBox="1"/>
          <p:nvPr/>
        </p:nvSpPr>
        <p:spPr>
          <a:xfrm>
            <a:off x="1398921" y="1864742"/>
            <a:ext cx="6447401" cy="89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  <a:latin typeface="Avenir Next LT Pro Demi" panose="020B07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Notre établissement s'est engagé </a:t>
            </a:r>
          </a:p>
          <a:p>
            <a:pPr algn="ctr"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  <a:latin typeface="Avenir Next LT Pro Demi" panose="020B07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dans la mesure de la culture de sécurité des soins</a:t>
            </a:r>
            <a:endParaRPr lang="fr-FR" sz="1800" dirty="0">
              <a:solidFill>
                <a:srgbClr val="000000"/>
              </a:solidFill>
              <a:latin typeface="Avenir Next LT Pro Demi" panose="020B0704020202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  <a:latin typeface="Avenir Next LT Pro Demi" panose="020B07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accompagné par notre Structure Régionale d’Appui : la STARAQS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0C258B4C-C63F-7228-8684-1C82CF684A94}"/>
              </a:ext>
            </a:extLst>
          </p:cNvPr>
          <p:cNvGrpSpPr/>
          <p:nvPr/>
        </p:nvGrpSpPr>
        <p:grpSpPr>
          <a:xfrm>
            <a:off x="7956402" y="1188502"/>
            <a:ext cx="1432118" cy="1150721"/>
            <a:chOff x="7613232" y="662055"/>
            <a:chExt cx="1729916" cy="1148344"/>
          </a:xfrm>
        </p:grpSpPr>
        <p:grpSp>
          <p:nvGrpSpPr>
            <p:cNvPr id="34" name="Group 32">
              <a:extLst>
                <a:ext uri="{FF2B5EF4-FFF2-40B4-BE49-F238E27FC236}">
                  <a16:creationId xmlns:a16="http://schemas.microsoft.com/office/drawing/2014/main" id="{2A44C9E7-D04B-80C6-6A08-CBD4B80B41D2}"/>
                </a:ext>
              </a:extLst>
            </p:cNvPr>
            <p:cNvGrpSpPr/>
            <p:nvPr/>
          </p:nvGrpSpPr>
          <p:grpSpPr>
            <a:xfrm>
              <a:off x="7613232" y="662055"/>
              <a:ext cx="1729916" cy="1148344"/>
              <a:chOff x="0" y="0"/>
              <a:chExt cx="1194041" cy="574349"/>
            </a:xfrm>
          </p:grpSpPr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25227F48-BBB8-4D19-7284-0BDEA65E3FFE}"/>
                  </a:ext>
                </a:extLst>
              </p:cNvPr>
              <p:cNvSpPr/>
              <p:nvPr/>
            </p:nvSpPr>
            <p:spPr>
              <a:xfrm>
                <a:off x="0" y="0"/>
                <a:ext cx="1194041" cy="574349"/>
              </a:xfrm>
              <a:custGeom>
                <a:avLst/>
                <a:gdLst/>
                <a:ahLst/>
                <a:cxnLst/>
                <a:rect l="l" t="t" r="r" b="b"/>
                <a:pathLst>
                  <a:path w="1194041" h="574349">
                    <a:moveTo>
                      <a:pt x="0" y="0"/>
                    </a:moveTo>
                    <a:lnTo>
                      <a:pt x="1194041" y="0"/>
                    </a:lnTo>
                    <a:lnTo>
                      <a:pt x="1194041" y="574349"/>
                    </a:lnTo>
                    <a:lnTo>
                      <a:pt x="0" y="574349"/>
                    </a:lnTo>
                    <a:close/>
                  </a:path>
                </a:pathLst>
              </a:custGeom>
              <a:solidFill>
                <a:srgbClr val="E9E4E0"/>
              </a:solidFill>
            </p:spPr>
            <p:txBody>
              <a:bodyPr/>
              <a:lstStyle/>
              <a:p>
                <a:endParaRPr lang="fr-FR" sz="1800"/>
              </a:p>
            </p:txBody>
          </p:sp>
        </p:grp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B2AE6F26-1A6D-49E8-57C8-7E98213D9E84}"/>
                </a:ext>
              </a:extLst>
            </p:cNvPr>
            <p:cNvSpPr txBox="1"/>
            <p:nvPr/>
          </p:nvSpPr>
          <p:spPr>
            <a:xfrm>
              <a:off x="7697041" y="1021006"/>
              <a:ext cx="1638041" cy="3942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97"/>
                </a:lnSpc>
              </a:pPr>
              <a:r>
                <a:rPr lang="en-US" sz="1200" spc="160" dirty="0">
                  <a:solidFill>
                    <a:srgbClr val="000000"/>
                  </a:solidFill>
                  <a:latin typeface="Oswald Bold"/>
                </a:rPr>
                <a:t>LOGO</a:t>
              </a:r>
            </a:p>
            <a:p>
              <a:pPr algn="ctr">
                <a:lnSpc>
                  <a:spcPts val="1597"/>
                </a:lnSpc>
              </a:pPr>
              <a:r>
                <a:rPr lang="en-US" sz="1200" spc="160" dirty="0">
                  <a:solidFill>
                    <a:srgbClr val="000000"/>
                  </a:solidFill>
                  <a:latin typeface="Oswald Bold"/>
                </a:rPr>
                <a:t>ETABLISSEMENT</a:t>
              </a:r>
            </a:p>
          </p:txBody>
        </p: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223DA1BB-96E9-1CD5-4E15-35E2828F74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18" y="184700"/>
            <a:ext cx="1322958" cy="498177"/>
          </a:xfrm>
          <a:prstGeom prst="rect">
            <a:avLst/>
          </a:prstGeom>
        </p:spPr>
      </p:pic>
      <p:grpSp>
        <p:nvGrpSpPr>
          <p:cNvPr id="52" name="Groupe 51">
            <a:extLst>
              <a:ext uri="{FF2B5EF4-FFF2-40B4-BE49-F238E27FC236}">
                <a16:creationId xmlns:a16="http://schemas.microsoft.com/office/drawing/2014/main" id="{33EEC94F-A2FE-90FE-25BF-E0C55EA4328C}"/>
              </a:ext>
            </a:extLst>
          </p:cNvPr>
          <p:cNvGrpSpPr/>
          <p:nvPr/>
        </p:nvGrpSpPr>
        <p:grpSpPr>
          <a:xfrm>
            <a:off x="196449" y="7455172"/>
            <a:ext cx="2546751" cy="2258673"/>
            <a:chOff x="399059" y="5312689"/>
            <a:chExt cx="2546751" cy="2258673"/>
          </a:xfrm>
        </p:grpSpPr>
        <p:grpSp>
          <p:nvGrpSpPr>
            <p:cNvPr id="58" name="Group 14">
              <a:extLst>
                <a:ext uri="{FF2B5EF4-FFF2-40B4-BE49-F238E27FC236}">
                  <a16:creationId xmlns:a16="http://schemas.microsoft.com/office/drawing/2014/main" id="{EA029930-CFEB-890F-04AE-A6E6BFC83692}"/>
                </a:ext>
              </a:extLst>
            </p:cNvPr>
            <p:cNvGrpSpPr/>
            <p:nvPr/>
          </p:nvGrpSpPr>
          <p:grpSpPr>
            <a:xfrm>
              <a:off x="399059" y="5345318"/>
              <a:ext cx="2363621" cy="2226044"/>
              <a:chOff x="607406" y="-42760"/>
              <a:chExt cx="5779255" cy="6350000"/>
            </a:xfrm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F23BD7C4-B36E-95F5-888E-CEB16CE400A9}"/>
                  </a:ext>
                </a:extLst>
              </p:cNvPr>
              <p:cNvSpPr/>
              <p:nvPr/>
            </p:nvSpPr>
            <p:spPr>
              <a:xfrm>
                <a:off x="607406" y="-42760"/>
                <a:ext cx="577925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3B115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3D34F27B-B17D-AD45-8BA5-75AD24CA4B13}"/>
                </a:ext>
              </a:extLst>
            </p:cNvPr>
            <p:cNvSpPr/>
            <p:nvPr/>
          </p:nvSpPr>
          <p:spPr>
            <a:xfrm>
              <a:off x="480332" y="5312689"/>
              <a:ext cx="2465478" cy="22260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3B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60" name="ZoneTexte 35">
              <a:extLst>
                <a:ext uri="{FF2B5EF4-FFF2-40B4-BE49-F238E27FC236}">
                  <a16:creationId xmlns:a16="http://schemas.microsoft.com/office/drawing/2014/main" id="{2A257AD6-C55D-58D4-D30D-7A4E84A843D3}"/>
                </a:ext>
              </a:extLst>
            </p:cNvPr>
            <p:cNvSpPr txBox="1"/>
            <p:nvPr/>
          </p:nvSpPr>
          <p:spPr>
            <a:xfrm>
              <a:off x="545706" y="5867257"/>
              <a:ext cx="230716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1200"/>
                </a:spcAft>
              </a:pPr>
              <a:r>
                <a:rPr lang="fr-FR" sz="1800" b="1" dirty="0">
                  <a:latin typeface="Avenir Next LT Pro Demi" panose="020B0704020202020204" pitchFamily="34" charset="0"/>
                </a:rPr>
                <a:t>Période d’enquête : </a:t>
              </a:r>
            </a:p>
            <a:p>
              <a:pPr algn="ctr">
                <a:spcAft>
                  <a:spcPts val="1200"/>
                </a:spcAft>
              </a:pPr>
              <a:r>
                <a:rPr lang="fr-FR" sz="1800" b="1" dirty="0">
                  <a:latin typeface="Avenir Next LT Pro Demi" panose="020B0704020202020204" pitchFamily="34" charset="0"/>
                </a:rPr>
                <a:t>du ……………..</a:t>
              </a:r>
            </a:p>
            <a:p>
              <a:pPr algn="ctr">
                <a:spcAft>
                  <a:spcPts val="1200"/>
                </a:spcAft>
              </a:pPr>
              <a:r>
                <a:rPr lang="fr-FR" sz="1800" b="1" dirty="0">
                  <a:latin typeface="Avenir Next LT Pro Demi" panose="020B0704020202020204" pitchFamily="34" charset="0"/>
                </a:rPr>
                <a:t>au ……………..</a:t>
              </a:r>
              <a:endParaRPr lang="fr-FR" sz="1800" dirty="0">
                <a:latin typeface="Avenir Next LT Pro Demi" panose="020B0704020202020204" pitchFamily="34" charset="0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82DA8385-9285-7E17-EED4-699CC7235A28}"/>
              </a:ext>
            </a:extLst>
          </p:cNvPr>
          <p:cNvGrpSpPr/>
          <p:nvPr/>
        </p:nvGrpSpPr>
        <p:grpSpPr>
          <a:xfrm>
            <a:off x="6781800" y="3362285"/>
            <a:ext cx="2555308" cy="2365311"/>
            <a:chOff x="6781800" y="3362285"/>
            <a:chExt cx="2555308" cy="2365311"/>
          </a:xfrm>
        </p:grpSpPr>
        <p:grpSp>
          <p:nvGrpSpPr>
            <p:cNvPr id="62" name="Group 14">
              <a:extLst>
                <a:ext uri="{FF2B5EF4-FFF2-40B4-BE49-F238E27FC236}">
                  <a16:creationId xmlns:a16="http://schemas.microsoft.com/office/drawing/2014/main" id="{2A0D212F-BE9F-7779-4B39-DD633BA5E694}"/>
                </a:ext>
              </a:extLst>
            </p:cNvPr>
            <p:cNvGrpSpPr/>
            <p:nvPr/>
          </p:nvGrpSpPr>
          <p:grpSpPr>
            <a:xfrm>
              <a:off x="6781800" y="3409904"/>
              <a:ext cx="2396359" cy="2226044"/>
              <a:chOff x="132799" y="0"/>
              <a:chExt cx="6321665" cy="6350000"/>
            </a:xfrm>
            <a:solidFill>
              <a:srgbClr val="AB34A3"/>
            </a:solidFill>
          </p:grpSpPr>
          <p:sp>
            <p:nvSpPr>
              <p:cNvPr id="63" name="Freeform 15">
                <a:extLst>
                  <a:ext uri="{FF2B5EF4-FFF2-40B4-BE49-F238E27FC236}">
                    <a16:creationId xmlns:a16="http://schemas.microsoft.com/office/drawing/2014/main" id="{63E70248-0F54-FBCC-E5CD-1F23DA0CDE0F}"/>
                  </a:ext>
                </a:extLst>
              </p:cNvPr>
              <p:cNvSpPr/>
              <p:nvPr/>
            </p:nvSpPr>
            <p:spPr>
              <a:xfrm>
                <a:off x="132799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5C34F8A6-0BAA-872D-EF8F-E7F78465D62D}"/>
                </a:ext>
              </a:extLst>
            </p:cNvPr>
            <p:cNvSpPr/>
            <p:nvPr/>
          </p:nvSpPr>
          <p:spPr>
            <a:xfrm>
              <a:off x="6871630" y="3362285"/>
              <a:ext cx="2465478" cy="22260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183EECE1-8D44-06C2-FBF3-A47F73148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026" y="3567596"/>
              <a:ext cx="1737730" cy="2160000"/>
            </a:xfrm>
            <a:prstGeom prst="rect">
              <a:avLst/>
            </a:prstGeom>
          </p:spPr>
        </p:pic>
      </p:grpSp>
      <p:sp>
        <p:nvSpPr>
          <p:cNvPr id="70" name="TextBox 26">
            <a:extLst>
              <a:ext uri="{FF2B5EF4-FFF2-40B4-BE49-F238E27FC236}">
                <a16:creationId xmlns:a16="http://schemas.microsoft.com/office/drawing/2014/main" id="{6BD9F756-F4FD-1CE3-51C4-7B1471EEE6A1}"/>
              </a:ext>
            </a:extLst>
          </p:cNvPr>
          <p:cNvSpPr txBox="1"/>
          <p:nvPr/>
        </p:nvSpPr>
        <p:spPr>
          <a:xfrm>
            <a:off x="343096" y="4042160"/>
            <a:ext cx="5816978" cy="1304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596"/>
              </a:lnSpc>
            </a:pPr>
            <a:r>
              <a:rPr lang="fr-FR" sz="1700" dirty="0">
                <a:solidFill>
                  <a:srgbClr val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La sécurité de nos patients est un enjeu majeur pour notre établissement, justifiant votre implication</a:t>
            </a:r>
          </a:p>
          <a:p>
            <a:pPr algn="just">
              <a:lnSpc>
                <a:spcPts val="2596"/>
              </a:lnSpc>
            </a:pPr>
            <a:r>
              <a:rPr lang="fr-FR" sz="1700" dirty="0">
                <a:solidFill>
                  <a:srgbClr val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L'enquête a pour objectif de connaitre votre perception de la sécurité des soins dans notre établissement</a:t>
            </a:r>
          </a:p>
        </p:txBody>
      </p:sp>
      <p:sp>
        <p:nvSpPr>
          <p:cNvPr id="71" name="TextBox 23">
            <a:extLst>
              <a:ext uri="{FF2B5EF4-FFF2-40B4-BE49-F238E27FC236}">
                <a16:creationId xmlns:a16="http://schemas.microsoft.com/office/drawing/2014/main" id="{94B6E39D-6F5D-F53F-68C2-B2AA9894606F}"/>
              </a:ext>
            </a:extLst>
          </p:cNvPr>
          <p:cNvSpPr txBox="1"/>
          <p:nvPr/>
        </p:nvSpPr>
        <p:spPr>
          <a:xfrm>
            <a:off x="358985" y="10402586"/>
            <a:ext cx="6335418" cy="1782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40"/>
              </a:lnSpc>
              <a:spcAft>
                <a:spcPts val="400"/>
              </a:spcAft>
            </a:pP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Les résultats de l’enquête présentés et discutés avec nous</a:t>
            </a:r>
            <a:r>
              <a:rPr lang="fr-FR" sz="1600" dirty="0">
                <a:latin typeface="Avenir Next LT Pro" panose="020B0504020202020204" pitchFamily="34" charset="0"/>
                <a:cs typeface="Aharoni" panose="02010803020104030203" pitchFamily="2" charset="-79"/>
              </a:rPr>
              <a:t> </a:t>
            </a: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permettront de :</a:t>
            </a:r>
          </a:p>
          <a:p>
            <a:pPr marL="504000" algn="just">
              <a:lnSpc>
                <a:spcPts val="2040"/>
              </a:lnSpc>
              <a:spcBef>
                <a:spcPts val="600"/>
              </a:spcBef>
              <a:spcAft>
                <a:spcPts val="400"/>
              </a:spcAft>
              <a:buClr>
                <a:srgbClr val="AB34A3"/>
              </a:buClr>
              <a:buSzPct val="150000"/>
            </a:pPr>
            <a:r>
              <a:rPr lang="fr-FR" sz="1600" dirty="0">
                <a:latin typeface="Avenir Next LT Pro" panose="020B0504020202020204" pitchFamily="34" charset="0"/>
                <a:cs typeface="Aharoni" panose="02010803020104030203" pitchFamily="2" charset="-79"/>
              </a:rPr>
              <a:t>d</a:t>
            </a: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isposer d’un diagnostic de la culture de sécurité des professionnels</a:t>
            </a:r>
          </a:p>
          <a:p>
            <a:pPr marL="504000" algn="just">
              <a:lnSpc>
                <a:spcPts val="2040"/>
              </a:lnSpc>
              <a:spcBef>
                <a:spcPts val="600"/>
              </a:spcBef>
              <a:spcAft>
                <a:spcPts val="400"/>
              </a:spcAft>
              <a:buClr>
                <a:srgbClr val="AB34A3"/>
              </a:buClr>
              <a:buSzPct val="150000"/>
            </a:pPr>
            <a:r>
              <a:rPr lang="fr-FR" sz="16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définir collectivement des actions permettant de développer la culture de sécurité</a:t>
            </a:r>
            <a:endParaRPr lang="en-US" sz="1600" spc="0" dirty="0">
              <a:latin typeface="Avenir Next LT Pro" panose="020B05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72" name="Picture 19">
            <a:extLst>
              <a:ext uri="{FF2B5EF4-FFF2-40B4-BE49-F238E27FC236}">
                <a16:creationId xmlns:a16="http://schemas.microsoft.com/office/drawing/2014/main" id="{08315744-3A08-7EE1-DF0B-4BFC2CE7A5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3400" y="11110658"/>
            <a:ext cx="252000" cy="247007"/>
          </a:xfrm>
          <a:prstGeom prst="rect">
            <a:avLst/>
          </a:prstGeom>
        </p:spPr>
      </p:pic>
      <p:pic>
        <p:nvPicPr>
          <p:cNvPr id="73" name="Picture 20">
            <a:extLst>
              <a:ext uri="{FF2B5EF4-FFF2-40B4-BE49-F238E27FC236}">
                <a16:creationId xmlns:a16="http://schemas.microsoft.com/office/drawing/2014/main" id="{E3EE9760-39A8-1529-E897-49A576F6CD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1474" y="11761390"/>
            <a:ext cx="252000" cy="247007"/>
          </a:xfrm>
          <a:prstGeom prst="rect">
            <a:avLst/>
          </a:prstGeom>
        </p:spPr>
      </p:pic>
      <p:sp>
        <p:nvSpPr>
          <p:cNvPr id="74" name="TextBox 22">
            <a:extLst>
              <a:ext uri="{FF2B5EF4-FFF2-40B4-BE49-F238E27FC236}">
                <a16:creationId xmlns:a16="http://schemas.microsoft.com/office/drawing/2014/main" id="{19C4071A-B9E3-FC5B-BD84-33CE32D0DEF0}"/>
              </a:ext>
            </a:extLst>
          </p:cNvPr>
          <p:cNvSpPr txBox="1"/>
          <p:nvPr/>
        </p:nvSpPr>
        <p:spPr>
          <a:xfrm>
            <a:off x="727474" y="5898239"/>
            <a:ext cx="8201518" cy="900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24"/>
              </a:lnSpc>
            </a:pPr>
            <a:r>
              <a:rPr lang="en-US" b="1" spc="238" dirty="0">
                <a:solidFill>
                  <a:srgbClr val="93B115"/>
                </a:solidFill>
                <a:latin typeface="Avenir Next LT Pro" panose="020B0504020202020204" pitchFamily="34" charset="0"/>
              </a:rPr>
              <a:t>LA MOBILISATION DE TOUS EST RECHERCHÉE</a:t>
            </a:r>
          </a:p>
          <a:p>
            <a:pPr algn="ctr">
              <a:lnSpc>
                <a:spcPts val="3724"/>
              </a:lnSpc>
              <a:spcBef>
                <a:spcPct val="0"/>
              </a:spcBef>
            </a:pPr>
            <a:r>
              <a:rPr lang="en-US" b="1" spc="238" dirty="0">
                <a:solidFill>
                  <a:srgbClr val="93B115"/>
                </a:solidFill>
                <a:latin typeface="Avenir Next LT Pro" panose="020B0504020202020204" pitchFamily="34" charset="0"/>
              </a:rPr>
              <a:t>NOUS COMPTONS SUR VOTRE PARTICIPATION !</a:t>
            </a:r>
          </a:p>
        </p:txBody>
      </p:sp>
      <p:sp>
        <p:nvSpPr>
          <p:cNvPr id="75" name="TextBox 26">
            <a:extLst>
              <a:ext uri="{FF2B5EF4-FFF2-40B4-BE49-F238E27FC236}">
                <a16:creationId xmlns:a16="http://schemas.microsoft.com/office/drawing/2014/main" id="{3B2A767E-2EA7-68E7-7094-78AA34D2AD29}"/>
              </a:ext>
            </a:extLst>
          </p:cNvPr>
          <p:cNvSpPr txBox="1"/>
          <p:nvPr/>
        </p:nvSpPr>
        <p:spPr>
          <a:xfrm>
            <a:off x="375969" y="6792096"/>
            <a:ext cx="8904529" cy="294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96"/>
              </a:lnSpc>
            </a:pPr>
            <a:r>
              <a:rPr lang="fr-FR" sz="1400" dirty="0">
                <a:solidFill>
                  <a:srgbClr val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Un taux de retour d’au moins 60 % est nécessaire pour que les résultats de cette enquête soient exploitables.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D9FAA0-DB90-7923-282A-CA32EBB401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370053" y="2583030"/>
            <a:ext cx="940876" cy="1026612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3FCC364A-3B69-F89C-E99D-A3B128631CF9}"/>
              </a:ext>
            </a:extLst>
          </p:cNvPr>
          <p:cNvGrpSpPr/>
          <p:nvPr/>
        </p:nvGrpSpPr>
        <p:grpSpPr>
          <a:xfrm>
            <a:off x="1430966" y="2990449"/>
            <a:ext cx="6859835" cy="539129"/>
            <a:chOff x="1923347" y="2481378"/>
            <a:chExt cx="6859835" cy="539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F2360C-7CCF-120C-5144-3A868718E9B9}"/>
                </a:ext>
              </a:extLst>
            </p:cNvPr>
            <p:cNvSpPr/>
            <p:nvPr/>
          </p:nvSpPr>
          <p:spPr>
            <a:xfrm>
              <a:off x="1923347" y="2604742"/>
              <a:ext cx="68598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spc="238" dirty="0">
                  <a:solidFill>
                    <a:srgbClr val="AB34A3"/>
                  </a:solidFill>
                  <a:latin typeface="Avenir Next LT Pro" panose="020B0504020202020204" pitchFamily="34" charset="0"/>
                </a:rPr>
                <a:t>NOUS COMPTONS SUR VOTRE PARTICIPATION !</a:t>
              </a:r>
            </a:p>
          </p:txBody>
        </p:sp>
        <p:sp>
          <p:nvSpPr>
            <p:cNvPr id="7" name="Google Shape;1401;p24">
              <a:extLst>
                <a:ext uri="{FF2B5EF4-FFF2-40B4-BE49-F238E27FC236}">
                  <a16:creationId xmlns:a16="http://schemas.microsoft.com/office/drawing/2014/main" id="{21FB9EB3-DD46-CFE6-FA4F-DCDCA3D0ACCD}"/>
                </a:ext>
              </a:extLst>
            </p:cNvPr>
            <p:cNvSpPr/>
            <p:nvPr/>
          </p:nvSpPr>
          <p:spPr>
            <a:xfrm>
              <a:off x="2346791" y="2481378"/>
              <a:ext cx="6012948" cy="539129"/>
            </a:xfrm>
            <a:custGeom>
              <a:avLst/>
              <a:gdLst/>
              <a:ahLst/>
              <a:cxnLst/>
              <a:rect l="l" t="t" r="r" b="b"/>
              <a:pathLst>
                <a:path w="48795" h="2952" extrusionOk="0">
                  <a:moveTo>
                    <a:pt x="1471" y="0"/>
                  </a:moveTo>
                  <a:cubicBezTo>
                    <a:pt x="647" y="0"/>
                    <a:pt x="0" y="647"/>
                    <a:pt x="0" y="1471"/>
                  </a:cubicBezTo>
                  <a:cubicBezTo>
                    <a:pt x="0" y="2295"/>
                    <a:pt x="647" y="2952"/>
                    <a:pt x="1471" y="2952"/>
                  </a:cubicBezTo>
                  <a:lnTo>
                    <a:pt x="47314" y="2952"/>
                  </a:lnTo>
                  <a:cubicBezTo>
                    <a:pt x="48138" y="2952"/>
                    <a:pt x="48795" y="2295"/>
                    <a:pt x="48795" y="1471"/>
                  </a:cubicBezTo>
                  <a:cubicBezTo>
                    <a:pt x="48795" y="647"/>
                    <a:pt x="48138" y="0"/>
                    <a:pt x="47314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93B1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964CE5-A6E7-EAC2-DD0C-6C8E317793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04" y="170512"/>
            <a:ext cx="1914792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6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A3 (297 x 420 mm)</PresentationFormat>
  <Paragraphs>26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Oswald Bold</vt:lpstr>
      <vt:lpstr>Arial</vt:lpstr>
      <vt:lpstr>Calibri</vt:lpstr>
      <vt:lpstr>Avenir Next LT Pro Demi</vt:lpstr>
      <vt:lpstr>Avenir Next LT Pro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FORAP Notes Culture sécurité EHPAD</dc:title>
  <dc:creator>LUCAS Marion</dc:creator>
  <cp:lastModifiedBy>hanna CHAS</cp:lastModifiedBy>
  <cp:revision>28</cp:revision>
  <cp:lastPrinted>2023-01-10T08:22:09Z</cp:lastPrinted>
  <dcterms:created xsi:type="dcterms:W3CDTF">2006-08-16T00:00:00Z</dcterms:created>
  <dcterms:modified xsi:type="dcterms:W3CDTF">2023-03-22T17:34:52Z</dcterms:modified>
  <dc:identifier>DAE0fp-c2Nc</dc:identifier>
</cp:coreProperties>
</file>