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6"/>
  </p:notesMasterIdLst>
  <p:sldIdLst>
    <p:sldId id="264" r:id="rId5"/>
  </p:sldIdLst>
  <p:sldSz cx="9906000" cy="6858000" type="A4"/>
  <p:notesSz cx="7104063" cy="10234613"/>
  <p:embeddedFontLst>
    <p:embeddedFont>
      <p:font typeface="Avenir Next LT Pro" panose="020B0504020202020204" pitchFamily="34" charset="0"/>
      <p:regular r:id="rId7"/>
      <p:bold r:id="rId8"/>
      <p:italic r:id="rId9"/>
      <p:boldItalic r:id="rId10"/>
    </p:embeddedFont>
    <p:embeddedFont>
      <p:font typeface="Avenir Next LT Pro Demi" panose="020B0704020202020204" pitchFamily="34" charset="0"/>
      <p:bold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5" userDrawn="1">
          <p15:clr>
            <a:srgbClr val="A4A3A4"/>
          </p15:clr>
        </p15:guide>
        <p15:guide id="2" pos="37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2FB"/>
    <a:srgbClr val="8FAC14"/>
    <a:srgbClr val="D9EF79"/>
    <a:srgbClr val="CEDAFA"/>
    <a:srgbClr val="AFC2F7"/>
    <a:srgbClr val="AB34A3"/>
    <a:srgbClr val="EAEDF2"/>
    <a:srgbClr val="44546A"/>
    <a:srgbClr val="95B3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22" autoAdjust="0"/>
  </p:normalViewPr>
  <p:slideViewPr>
    <p:cSldViewPr>
      <p:cViewPr varScale="1">
        <p:scale>
          <a:sx n="95" d="100"/>
          <a:sy n="95" d="100"/>
        </p:scale>
        <p:origin x="802" y="72"/>
      </p:cViewPr>
      <p:guideLst>
        <p:guide orient="horz" pos="1385"/>
        <p:guide pos="37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8DB1584E-7816-4DC2-97E1-62DDACC5B93C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95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BB97998B-D889-4FA7-97E1-0349BE9DCE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531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7998B-D889-4FA7-97E1-0349BE9DCE6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81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F66E72-8CB1-EBA9-88A7-9058F8100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8D43A7-A784-0F26-5076-58D0F6903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049ACC-5498-1AC3-CEBA-2B212A507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BC6EC0-4DDF-8CA0-1C5C-E6E021324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DC9236-10A1-A667-E560-D76FC755E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9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4E5338-A7D7-0374-9C6A-04BF0034B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34D18B5-F38E-1A3F-79D9-0C2E6E415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440272-0887-B36D-EBFE-1BC9E2AB3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B541AD-08BF-9DB2-D83F-63140785C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AB2D73-306C-BCFF-DD86-9E85BA48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12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60F29EA-B22A-53FB-9BAF-88D88F1383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DF0C324-0687-EC89-CAB9-E1C102083E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B36C00-A78F-8386-8DA9-BB4C7FFE7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36EE36-1B60-A09B-2436-B896FD601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04813C-114D-F49A-894A-471A7C36B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66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BE05B6-480E-7179-248C-D5AE2C99D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FC314B-C78C-7E55-30D5-7596041D5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B45276-C4C7-2941-8128-F81471A2D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AA1B25-DEDC-91C5-738A-E0F361C1F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92F14A-97DA-C4DA-33C3-B257A041A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0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0B9163-5DCE-3605-3856-AFDC8B420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342BEC-3381-6DEA-0DBF-92F341698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475975-A3FD-DA1E-0203-F7FA565B4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7F8262-94E9-92FD-D000-F6C174AE8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D2BA87-7B6C-AE72-ABAB-940372219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2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6F5F81-46B6-834F-997B-DE93DB8CD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7C60BE-7F32-75C1-FA9A-0BC9310E5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F2C1D08-BB8B-EE35-A9A7-DB8797809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E3140A-C4C6-28A9-2CB1-E30856C5B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347901-CB03-2A8B-ADAE-FE82381C6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28B376-74E9-A0C0-20D0-A5805A7F3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81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868F3C-0D27-E9BA-FE2A-7E0361704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9FD8C5-FD7A-3293-0DBA-AA63D775D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F964A51-ABD2-B2CB-6A1A-A94839C19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2918DCA-432B-6A60-DB29-FC28738665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CFD362E-D3DB-9B7B-E8F1-0E61270E86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0B81EEF-5DC5-A658-A5DC-137C6349B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1EAC4BB-B9E8-ABEA-A316-E364701B3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C0CF154-14F5-4347-98AA-60E9C72A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09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1B4F7C-670B-7040-4C59-25344FA8D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E4BDDE9-2A5B-DB1F-CABB-9CA1476DD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01D6A9-7610-F126-EC98-784BB5B35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D1ABEBE-F0BB-248D-648E-0815571C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43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5515D6A-DCB7-29D7-E6A5-D3520D52E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AB73968-1B00-A942-3208-BE8A30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4D80298-6D4B-F8AD-DE0D-E99052F4D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63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C95326-8CF0-6671-69E9-3339747CA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6C89EF-ED45-04AF-C165-FD128B50C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EA7936-F2AF-F8A1-D721-4C5E4B20D6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3E9302-9BFA-744B-E22C-9E95ED196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D02CC83-EA28-DD92-AE30-C6BB1620E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DA5BB41-3208-B681-7FB8-FC6EDA3A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47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D8ED07-5A49-0C52-E938-AB2526608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90D78EC-74A6-D750-80DE-797BF7E9C4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3EC75B-2635-8B84-4FAB-C95E922622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D341C0E-35B9-D433-6407-C99AAB0FE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27D52F-E5CD-AE51-7683-5382F6A39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A49CDA-0B7D-EA10-6230-0C5FEC79B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50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3E6D7A7-2C26-7FF7-86F2-DDC818F1E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1F2117-E718-17F6-9A2B-DA8DDACD7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E54E45-B87D-0351-F23B-E744826977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19A6B4-C559-24BA-5CD5-B8617DF3A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93FEAD-647D-9B72-2112-34AB735C1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6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B0060A46-958A-C442-3776-22023B5AB805}"/>
              </a:ext>
            </a:extLst>
          </p:cNvPr>
          <p:cNvGrpSpPr/>
          <p:nvPr/>
        </p:nvGrpSpPr>
        <p:grpSpPr>
          <a:xfrm>
            <a:off x="2452462" y="2289593"/>
            <a:ext cx="7476672" cy="4556086"/>
            <a:chOff x="6796543" y="5871277"/>
            <a:chExt cx="3075905" cy="969808"/>
          </a:xfrm>
        </p:grpSpPr>
        <p:sp>
          <p:nvSpPr>
            <p:cNvPr id="40" name="Triangle rectangle 39">
              <a:extLst>
                <a:ext uri="{FF2B5EF4-FFF2-40B4-BE49-F238E27FC236}">
                  <a16:creationId xmlns:a16="http://schemas.microsoft.com/office/drawing/2014/main" id="{5DB4813F-C4DF-966B-1A7F-9F14E9536ACA}"/>
                </a:ext>
              </a:extLst>
            </p:cNvPr>
            <p:cNvSpPr/>
            <p:nvPr/>
          </p:nvSpPr>
          <p:spPr>
            <a:xfrm flipH="1">
              <a:off x="6845670" y="6503327"/>
              <a:ext cx="3026778" cy="337515"/>
            </a:xfrm>
            <a:prstGeom prst="rtTriangle">
              <a:avLst/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89844">
                <a:defRPr/>
              </a:pPr>
              <a:endParaRPr lang="fr-FR" sz="964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" name="Triangle rectangle 40">
              <a:extLst>
                <a:ext uri="{FF2B5EF4-FFF2-40B4-BE49-F238E27FC236}">
                  <a16:creationId xmlns:a16="http://schemas.microsoft.com/office/drawing/2014/main" id="{E2036D4B-9B5F-FB08-59D5-871373C3CE72}"/>
                </a:ext>
              </a:extLst>
            </p:cNvPr>
            <p:cNvSpPr/>
            <p:nvPr/>
          </p:nvSpPr>
          <p:spPr>
            <a:xfrm flipH="1">
              <a:off x="6796543" y="6471304"/>
              <a:ext cx="3026778" cy="369781"/>
            </a:xfrm>
            <a:prstGeom prst="rtTriangle">
              <a:avLst/>
            </a:prstGeom>
            <a:solidFill>
              <a:srgbClr val="AB34A3">
                <a:alpha val="46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89844">
                <a:defRPr/>
              </a:pPr>
              <a:endParaRPr lang="fr-FR" sz="964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3" name="Connecteur droit 2">
              <a:extLst>
                <a:ext uri="{FF2B5EF4-FFF2-40B4-BE49-F238E27FC236}">
                  <a16:creationId xmlns:a16="http://schemas.microsoft.com/office/drawing/2014/main" id="{604BDBDE-246E-D568-D62D-ACA291E5F769}"/>
                </a:ext>
              </a:extLst>
            </p:cNvPr>
            <p:cNvCxnSpPr/>
            <p:nvPr/>
          </p:nvCxnSpPr>
          <p:spPr>
            <a:xfrm>
              <a:off x="9840697" y="5871277"/>
              <a:ext cx="0" cy="96428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Connecteur droit 1">
              <a:extLst>
                <a:ext uri="{FF2B5EF4-FFF2-40B4-BE49-F238E27FC236}">
                  <a16:creationId xmlns:a16="http://schemas.microsoft.com/office/drawing/2014/main" id="{808AB814-2469-6B80-2538-A7B4046D7AF6}"/>
                </a:ext>
              </a:extLst>
            </p:cNvPr>
            <p:cNvCxnSpPr/>
            <p:nvPr/>
          </p:nvCxnSpPr>
          <p:spPr>
            <a:xfrm>
              <a:off x="6810744" y="6833980"/>
              <a:ext cx="3027857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ctangle : coins arrondis 62">
            <a:extLst>
              <a:ext uri="{FF2B5EF4-FFF2-40B4-BE49-F238E27FC236}">
                <a16:creationId xmlns:a16="http://schemas.microsoft.com/office/drawing/2014/main" id="{48EBEAB4-0EA6-E96E-19B7-A5922BA24815}"/>
              </a:ext>
            </a:extLst>
          </p:cNvPr>
          <p:cNvSpPr/>
          <p:nvPr/>
        </p:nvSpPr>
        <p:spPr>
          <a:xfrm>
            <a:off x="7079094" y="5001470"/>
            <a:ext cx="1725011" cy="431956"/>
          </a:xfrm>
          <a:prstGeom prst="roundRect">
            <a:avLst>
              <a:gd name="adj" fmla="val 11088"/>
            </a:avLst>
          </a:prstGeom>
          <a:solidFill>
            <a:srgbClr val="D9EF79">
              <a:alpha val="45000"/>
            </a:srgbClr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540203A3-076C-CCF0-F7BD-1C824EF9CAC8}"/>
              </a:ext>
            </a:extLst>
          </p:cNvPr>
          <p:cNvCxnSpPr>
            <a:cxnSpLocks/>
          </p:cNvCxnSpPr>
          <p:nvPr/>
        </p:nvCxnSpPr>
        <p:spPr>
          <a:xfrm>
            <a:off x="7704018" y="4798356"/>
            <a:ext cx="14040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 : coins arrondis 55">
            <a:extLst>
              <a:ext uri="{FF2B5EF4-FFF2-40B4-BE49-F238E27FC236}">
                <a16:creationId xmlns:a16="http://schemas.microsoft.com/office/drawing/2014/main" id="{26B9B4A2-2930-E334-1DF8-264B0B913342}"/>
              </a:ext>
            </a:extLst>
          </p:cNvPr>
          <p:cNvSpPr/>
          <p:nvPr/>
        </p:nvSpPr>
        <p:spPr>
          <a:xfrm>
            <a:off x="137114" y="4964323"/>
            <a:ext cx="3368554" cy="1606129"/>
          </a:xfrm>
          <a:prstGeom prst="roundRect">
            <a:avLst>
              <a:gd name="adj" fmla="val 11088"/>
            </a:avLst>
          </a:prstGeom>
          <a:solidFill>
            <a:srgbClr val="CEDAFA">
              <a:alpha val="50000"/>
            </a:srgbClr>
          </a:solidFill>
          <a:ln>
            <a:noFill/>
          </a:ln>
          <a:effectLst>
            <a:outerShdw blurRad="381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 : coins arrondis 54">
            <a:extLst>
              <a:ext uri="{FF2B5EF4-FFF2-40B4-BE49-F238E27FC236}">
                <a16:creationId xmlns:a16="http://schemas.microsoft.com/office/drawing/2014/main" id="{6916B643-CAFB-7003-4E6F-29ECB1A6CA06}"/>
              </a:ext>
            </a:extLst>
          </p:cNvPr>
          <p:cNvSpPr/>
          <p:nvPr/>
        </p:nvSpPr>
        <p:spPr>
          <a:xfrm>
            <a:off x="114671" y="2686332"/>
            <a:ext cx="3626056" cy="2013047"/>
          </a:xfrm>
          <a:prstGeom prst="roundRect">
            <a:avLst>
              <a:gd name="adj" fmla="val 11088"/>
            </a:avLst>
          </a:prstGeom>
          <a:solidFill>
            <a:srgbClr val="CEDAFA">
              <a:alpha val="50000"/>
            </a:srgbClr>
          </a:solidFill>
          <a:ln>
            <a:noFill/>
          </a:ln>
          <a:effectLst>
            <a:outerShdw blurRad="381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88424C2C-B4C3-D2EA-2D0A-7FE620D318FD}"/>
              </a:ext>
            </a:extLst>
          </p:cNvPr>
          <p:cNvSpPr/>
          <p:nvPr/>
        </p:nvSpPr>
        <p:spPr>
          <a:xfrm>
            <a:off x="3713303" y="4964323"/>
            <a:ext cx="2254878" cy="874348"/>
          </a:xfrm>
          <a:prstGeom prst="roundRect">
            <a:avLst>
              <a:gd name="adj" fmla="val 11088"/>
            </a:avLst>
          </a:prstGeom>
          <a:solidFill>
            <a:srgbClr val="D9EF79">
              <a:alpha val="45000"/>
            </a:srgbClr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EF266ED0-D316-8DB3-239E-69F6F7CA1A42}"/>
              </a:ext>
            </a:extLst>
          </p:cNvPr>
          <p:cNvSpPr/>
          <p:nvPr/>
        </p:nvSpPr>
        <p:spPr>
          <a:xfrm>
            <a:off x="7342858" y="3351980"/>
            <a:ext cx="2411884" cy="1183768"/>
          </a:xfrm>
          <a:prstGeom prst="roundRect">
            <a:avLst>
              <a:gd name="adj" fmla="val 11088"/>
            </a:avLst>
          </a:prstGeom>
          <a:solidFill>
            <a:srgbClr val="CEDAFA">
              <a:alpha val="50000"/>
            </a:srgbClr>
          </a:solidFill>
          <a:ln>
            <a:noFill/>
          </a:ln>
          <a:effectLst>
            <a:outerShdw blurRad="381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AF2F528E-F899-031D-3DF4-DA2600B391AD}"/>
              </a:ext>
            </a:extLst>
          </p:cNvPr>
          <p:cNvSpPr/>
          <p:nvPr/>
        </p:nvSpPr>
        <p:spPr>
          <a:xfrm>
            <a:off x="4922397" y="3518382"/>
            <a:ext cx="2087999" cy="992171"/>
          </a:xfrm>
          <a:prstGeom prst="roundRect">
            <a:avLst>
              <a:gd name="adj" fmla="val 11088"/>
            </a:avLst>
          </a:prstGeom>
          <a:solidFill>
            <a:srgbClr val="D9EF79">
              <a:alpha val="45000"/>
            </a:srgbClr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C1F9B6CB-7F3B-950C-E03C-F635115473E7}"/>
              </a:ext>
            </a:extLst>
          </p:cNvPr>
          <p:cNvCxnSpPr>
            <a:cxnSpLocks/>
          </p:cNvCxnSpPr>
          <p:nvPr/>
        </p:nvCxnSpPr>
        <p:spPr>
          <a:xfrm>
            <a:off x="218779" y="4798356"/>
            <a:ext cx="3924000" cy="0"/>
          </a:xfrm>
          <a:prstGeom prst="line">
            <a:avLst/>
          </a:prstGeom>
          <a:ln w="571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7"/>
          <p:cNvSpPr txBox="1"/>
          <p:nvPr/>
        </p:nvSpPr>
        <p:spPr>
          <a:xfrm>
            <a:off x="858375" y="997340"/>
            <a:ext cx="1676400" cy="1686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31"/>
              </a:lnSpc>
            </a:pPr>
            <a:r>
              <a:rPr lang="en-US" sz="1071" b="1" spc="142" dirty="0">
                <a:solidFill>
                  <a:srgbClr val="AB34A3"/>
                </a:solidFill>
                <a:latin typeface="Avenir Next LT Pro" panose="020B0504020202020204" pitchFamily="34" charset="0"/>
              </a:rPr>
              <a:t>POUR VOUS AIDER :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18161" y="74811"/>
            <a:ext cx="7344839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fr-FR" sz="1400" b="1" spc="148" dirty="0">
                <a:solidFill>
                  <a:srgbClr val="44546A"/>
                </a:solidFill>
                <a:latin typeface="Avenir Next LT Pro" panose="020B0504020202020204" pitchFamily="34" charset="0"/>
              </a:rPr>
              <a:t>CAMPAGNE NATIONALE DE MESURE DE LA CULTURE </a:t>
            </a:r>
          </a:p>
          <a:p>
            <a:pPr algn="ctr">
              <a:lnSpc>
                <a:spcPts val="2500"/>
              </a:lnSpc>
            </a:pPr>
            <a:r>
              <a:rPr lang="fr-FR" sz="1400" b="1" spc="148" dirty="0">
                <a:solidFill>
                  <a:srgbClr val="44546A"/>
                </a:solidFill>
                <a:latin typeface="Avenir Next LT Pro" panose="020B0504020202020204" pitchFamily="34" charset="0"/>
              </a:rPr>
              <a:t>DE SÉCURITÉ DES SOINS AUPRÈS DES ÉTABLISSEMENTS DE SANTÉ </a:t>
            </a:r>
          </a:p>
          <a:p>
            <a:pPr algn="ctr">
              <a:lnSpc>
                <a:spcPts val="1700"/>
              </a:lnSpc>
            </a:pPr>
            <a:r>
              <a:rPr lang="fr-FR" sz="1600" b="1" spc="148" dirty="0">
                <a:solidFill>
                  <a:schemeClr val="accent4"/>
                </a:solidFill>
                <a:latin typeface="Avenir Next LT Pro" panose="020B0504020202020204" pitchFamily="34" charset="0"/>
              </a:rPr>
              <a:t>Repères à l’attention du Référent de l’enquête</a:t>
            </a:r>
          </a:p>
          <a:p>
            <a:pPr algn="ctr">
              <a:lnSpc>
                <a:spcPts val="1700"/>
              </a:lnSpc>
            </a:pPr>
            <a:r>
              <a:rPr lang="fr-FR" sz="900" b="1" spc="148" dirty="0">
                <a:solidFill>
                  <a:schemeClr val="accent4"/>
                </a:solidFill>
                <a:latin typeface="Avenir Next LT Pro" panose="020B0504020202020204" pitchFamily="34" charset="0"/>
              </a:rPr>
              <a:t>(</a:t>
            </a:r>
            <a:r>
              <a:rPr lang="fr-FR" sz="900" b="1" dirty="0">
                <a:solidFill>
                  <a:schemeClr val="accent4"/>
                </a:solidFill>
                <a:latin typeface="Avenir Next LT Pro" panose="020B0504020202020204" pitchFamily="34" charset="0"/>
              </a:rPr>
              <a:t>Se référer au guide de campagne pour plus de précisions)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534820" y="3412203"/>
            <a:ext cx="2035629" cy="293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0"/>
              </a:lnSpc>
            </a:pPr>
            <a:r>
              <a:rPr lang="fr-FR" sz="750" cap="all" spc="89" dirty="0">
                <a:solidFill>
                  <a:srgbClr val="000000"/>
                </a:solidFill>
                <a:latin typeface="Avenir Next LT Pro Demi" panose="020B0704020202020204" pitchFamily="34" charset="0"/>
              </a:rPr>
              <a:t>7</a:t>
            </a:r>
            <a:r>
              <a:rPr lang="fr-FR" sz="750" cap="all" spc="89" baseline="30000" dirty="0">
                <a:solidFill>
                  <a:srgbClr val="000000"/>
                </a:solidFill>
                <a:latin typeface="Avenir Next LT Pro Demi" panose="020B0704020202020204" pitchFamily="34" charset="0"/>
              </a:rPr>
              <a:t>ème</a:t>
            </a:r>
            <a:r>
              <a:rPr lang="fr-FR" sz="750" cap="all" spc="89" dirty="0">
                <a:solidFill>
                  <a:srgbClr val="000000"/>
                </a:solidFill>
                <a:latin typeface="Avenir Next LT Pro Demi" panose="020B0704020202020204" pitchFamily="34" charset="0"/>
              </a:rPr>
              <a:t> Semaine </a:t>
            </a:r>
          </a:p>
          <a:p>
            <a:pPr algn="ctr">
              <a:lnSpc>
                <a:spcPts val="1200"/>
              </a:lnSpc>
            </a:pPr>
            <a:r>
              <a:rPr lang="fr-FR" sz="750" cap="all" spc="89" dirty="0">
                <a:solidFill>
                  <a:srgbClr val="000000"/>
                </a:solidFill>
                <a:latin typeface="Avenir Next LT Pro Demi" panose="020B0704020202020204" pitchFamily="34" charset="0"/>
              </a:rPr>
              <a:t>traiter les données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20354" y="1362063"/>
            <a:ext cx="2916000" cy="2753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125"/>
              </a:lnSpc>
            </a:pPr>
            <a:r>
              <a:rPr lang="fr-FR" sz="850" spc="89" dirty="0">
                <a:solidFill>
                  <a:srgbClr val="000000"/>
                </a:solidFill>
                <a:latin typeface="Avenir Next LT Pro Demi" panose="020B0704020202020204" pitchFamily="34" charset="0"/>
              </a:rPr>
              <a:t>Vous disposez d’un kit complet pour vous permettre de mener à bien cette enquête :</a:t>
            </a:r>
            <a:endParaRPr lang="fr-FR" sz="850" spc="66" dirty="0">
              <a:solidFill>
                <a:srgbClr val="000000"/>
              </a:solidFill>
              <a:latin typeface="Avenir Next LT Pro Demi" panose="020B0704020202020204" pitchFamily="34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207736" y="1689957"/>
            <a:ext cx="3023655" cy="915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 algn="just">
              <a:buClr>
                <a:srgbClr val="AB34A3"/>
              </a:buClr>
              <a:buFont typeface="Wingdings" panose="05000000000000000000" pitchFamily="2" charset="2"/>
              <a:buChar char="ü"/>
            </a:pPr>
            <a:r>
              <a:rPr lang="fr-FR" sz="850" spc="89" dirty="0">
                <a:solidFill>
                  <a:srgbClr val="000000"/>
                </a:solidFill>
                <a:latin typeface="Avenir Next LT Pro" panose="020B0504020202020204" pitchFamily="34" charset="0"/>
              </a:rPr>
              <a:t>Guide de la campagne</a:t>
            </a:r>
          </a:p>
          <a:p>
            <a:pPr marL="171450" indent="-171450">
              <a:buClr>
                <a:srgbClr val="AB34A3"/>
              </a:buClr>
              <a:buFont typeface="Wingdings" panose="05000000000000000000" pitchFamily="2" charset="2"/>
              <a:buChar char="ü"/>
            </a:pPr>
            <a:r>
              <a:rPr lang="fr-FR" sz="850" spc="89" dirty="0">
                <a:solidFill>
                  <a:srgbClr val="000000"/>
                </a:solidFill>
                <a:latin typeface="Avenir Next LT Pro" panose="020B0504020202020204" pitchFamily="34" charset="0"/>
              </a:rPr>
              <a:t>Auto-évaluation de votre capacité d’engagement</a:t>
            </a:r>
          </a:p>
          <a:p>
            <a:pPr marL="171450" indent="-171450" algn="just">
              <a:buClr>
                <a:srgbClr val="AB34A3"/>
              </a:buClr>
              <a:buFont typeface="Wingdings" panose="05000000000000000000" pitchFamily="2" charset="2"/>
              <a:buChar char="ü"/>
            </a:pPr>
            <a:r>
              <a:rPr lang="fr-FR" sz="850" spc="89" dirty="0">
                <a:solidFill>
                  <a:srgbClr val="000000"/>
                </a:solidFill>
                <a:latin typeface="Avenir Next LT Pro" panose="020B0504020202020204" pitchFamily="34" charset="0"/>
              </a:rPr>
              <a:t>Enquête (papier ou lien électronique)</a:t>
            </a:r>
          </a:p>
          <a:p>
            <a:pPr marL="171450" indent="-171450">
              <a:buClr>
                <a:srgbClr val="AB34A3"/>
              </a:buClr>
              <a:buFont typeface="Wingdings" panose="05000000000000000000" pitchFamily="2" charset="2"/>
              <a:buChar char="ü"/>
            </a:pPr>
            <a:r>
              <a:rPr lang="fr-FR" sz="850" spc="89" dirty="0">
                <a:solidFill>
                  <a:srgbClr val="000000"/>
                </a:solidFill>
                <a:latin typeface="Avenir Next LT Pro" panose="020B0504020202020204" pitchFamily="34" charset="0"/>
              </a:rPr>
              <a:t>Supports de communication personnalisables</a:t>
            </a:r>
          </a:p>
          <a:p>
            <a:pPr marL="171450" indent="-171450" algn="just">
              <a:spcBef>
                <a:spcPct val="0"/>
              </a:spcBef>
              <a:buClr>
                <a:srgbClr val="AB34A3"/>
              </a:buClr>
              <a:buFont typeface="Wingdings" panose="05000000000000000000" pitchFamily="2" charset="2"/>
              <a:buChar char="ü"/>
            </a:pPr>
            <a:r>
              <a:rPr lang="fr-FR" sz="850" spc="89" dirty="0">
                <a:solidFill>
                  <a:srgbClr val="000000"/>
                </a:solidFill>
                <a:latin typeface="Avenir Next LT Pro" panose="020B0504020202020204" pitchFamily="34" charset="0"/>
              </a:rPr>
              <a:t>Accès à la plateforme e-FORAP pour saisie et traitement des données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697014" y="1708495"/>
            <a:ext cx="2766481" cy="4148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125"/>
              </a:lnSpc>
            </a:pPr>
            <a:r>
              <a:rPr lang="fr-FR" sz="850" spc="89" dirty="0">
                <a:solidFill>
                  <a:srgbClr val="000000"/>
                </a:solidFill>
                <a:latin typeface="Avenir Next LT Pro" panose="020B0504020202020204" pitchFamily="34" charset="0"/>
              </a:rPr>
              <a:t>Les professionnels en contact avec le patient présents depuis au moins un mois dans le collectif de travail concerné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335117" y="1350065"/>
            <a:ext cx="1093761" cy="1686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31"/>
              </a:lnSpc>
            </a:pPr>
            <a:r>
              <a:rPr lang="en-US" sz="1071" b="1" spc="142" dirty="0">
                <a:solidFill>
                  <a:srgbClr val="AB34A3"/>
                </a:solidFill>
                <a:latin typeface="Avenir Next LT Pro" panose="020B0504020202020204" pitchFamily="34" charset="0"/>
              </a:rPr>
              <a:t>POUR </a:t>
            </a:r>
            <a:r>
              <a:rPr lang="en-US" sz="1071" b="1" spc="142">
                <a:solidFill>
                  <a:srgbClr val="AB34A3"/>
                </a:solidFill>
                <a:latin typeface="Avenir Next LT Pro" panose="020B0504020202020204" pitchFamily="34" charset="0"/>
              </a:rPr>
              <a:t>QUI : </a:t>
            </a:r>
            <a:endParaRPr lang="en-US" sz="1071" b="1" spc="142" dirty="0">
              <a:solidFill>
                <a:srgbClr val="AB34A3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7229221" y="1702790"/>
            <a:ext cx="1832459" cy="1686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31"/>
              </a:lnSpc>
            </a:pPr>
            <a:r>
              <a:rPr lang="en-US" sz="1071" b="1" spc="142" dirty="0">
                <a:solidFill>
                  <a:srgbClr val="AB34A3"/>
                </a:solidFill>
                <a:latin typeface="Avenir Next LT Pro" panose="020B0504020202020204" pitchFamily="34" charset="0"/>
              </a:rPr>
              <a:t>L’ENQUETE :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7D9F72D-3028-D071-60FD-86106C25BB67}"/>
              </a:ext>
            </a:extLst>
          </p:cNvPr>
          <p:cNvSpPr/>
          <p:nvPr/>
        </p:nvSpPr>
        <p:spPr>
          <a:xfrm>
            <a:off x="60272" y="44357"/>
            <a:ext cx="9792000" cy="6769286"/>
          </a:xfrm>
          <a:prstGeom prst="rect">
            <a:avLst/>
          </a:prstGeom>
          <a:noFill/>
          <a:ln w="12700" cap="flat" cmpd="sng" algn="ctr">
            <a:solidFill>
              <a:srgbClr val="0F3192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89844">
              <a:defRPr/>
            </a:pPr>
            <a:endParaRPr lang="fr-FR" sz="964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Triangle rectangle 42">
            <a:extLst>
              <a:ext uri="{FF2B5EF4-FFF2-40B4-BE49-F238E27FC236}">
                <a16:creationId xmlns:a16="http://schemas.microsoft.com/office/drawing/2014/main" id="{EC2BD0BF-A8E8-926F-6838-92AF8B190219}"/>
              </a:ext>
            </a:extLst>
          </p:cNvPr>
          <p:cNvSpPr/>
          <p:nvPr/>
        </p:nvSpPr>
        <p:spPr>
          <a:xfrm flipH="1" flipV="1">
            <a:off x="756296" y="1187053"/>
            <a:ext cx="1800000" cy="126000"/>
          </a:xfrm>
          <a:prstGeom prst="rtTriangl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89844">
              <a:defRPr/>
            </a:pPr>
            <a:endParaRPr lang="fr-FR" sz="964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Triangle rectangle 46">
            <a:extLst>
              <a:ext uri="{FF2B5EF4-FFF2-40B4-BE49-F238E27FC236}">
                <a16:creationId xmlns:a16="http://schemas.microsoft.com/office/drawing/2014/main" id="{74CD5EDF-CA65-29BC-2E88-1EB12E2E10B6}"/>
              </a:ext>
            </a:extLst>
          </p:cNvPr>
          <p:cNvSpPr/>
          <p:nvPr/>
        </p:nvSpPr>
        <p:spPr>
          <a:xfrm flipH="1" flipV="1">
            <a:off x="4234700" y="1525707"/>
            <a:ext cx="1134000" cy="126000"/>
          </a:xfrm>
          <a:prstGeom prst="rtTriangl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89844">
              <a:defRPr/>
            </a:pPr>
            <a:endParaRPr lang="fr-FR" sz="964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Triangle rectangle 47">
            <a:extLst>
              <a:ext uri="{FF2B5EF4-FFF2-40B4-BE49-F238E27FC236}">
                <a16:creationId xmlns:a16="http://schemas.microsoft.com/office/drawing/2014/main" id="{87ADCEC6-105C-5E09-5D9D-CDB6268262A9}"/>
              </a:ext>
            </a:extLst>
          </p:cNvPr>
          <p:cNvSpPr/>
          <p:nvPr/>
        </p:nvSpPr>
        <p:spPr>
          <a:xfrm flipH="1" flipV="1">
            <a:off x="7149615" y="1888530"/>
            <a:ext cx="1872000" cy="126000"/>
          </a:xfrm>
          <a:prstGeom prst="rtTriangl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89844">
              <a:defRPr/>
            </a:pPr>
            <a:endParaRPr lang="fr-FR" sz="964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CFCEA3-7432-ABD1-C60E-0B4106EA0E04}"/>
              </a:ext>
            </a:extLst>
          </p:cNvPr>
          <p:cNvSpPr/>
          <p:nvPr/>
        </p:nvSpPr>
        <p:spPr>
          <a:xfrm>
            <a:off x="59968" y="12582"/>
            <a:ext cx="1003232" cy="507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79"/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371" y="26514"/>
            <a:ext cx="1368000" cy="619993"/>
          </a:xfrm>
          <a:prstGeom prst="rect">
            <a:avLst/>
          </a:prstGeom>
        </p:spPr>
      </p:pic>
      <p:sp>
        <p:nvSpPr>
          <p:cNvPr id="7" name="TextBox 28">
            <a:extLst>
              <a:ext uri="{FF2B5EF4-FFF2-40B4-BE49-F238E27FC236}">
                <a16:creationId xmlns:a16="http://schemas.microsoft.com/office/drawing/2014/main" id="{AE25048A-A08D-0C5D-2A28-9802249872BA}"/>
              </a:ext>
            </a:extLst>
          </p:cNvPr>
          <p:cNvSpPr txBox="1"/>
          <p:nvPr/>
        </p:nvSpPr>
        <p:spPr>
          <a:xfrm>
            <a:off x="7047344" y="2086893"/>
            <a:ext cx="2523105" cy="696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125"/>
              </a:lnSpc>
            </a:pPr>
            <a:r>
              <a:rPr lang="fr-FR" sz="850" spc="89" dirty="0">
                <a:solidFill>
                  <a:srgbClr val="000000"/>
                </a:solidFill>
                <a:latin typeface="Avenir Next LT Pro" panose="020B0504020202020204" pitchFamily="34" charset="0"/>
              </a:rPr>
              <a:t>Structurée en </a:t>
            </a:r>
            <a:r>
              <a:rPr lang="fr-FR" sz="850" b="1" spc="89" dirty="0">
                <a:solidFill>
                  <a:srgbClr val="000000"/>
                </a:solidFill>
                <a:latin typeface="Avenir Next LT Pro" panose="020B0504020202020204" pitchFamily="34" charset="0"/>
              </a:rPr>
              <a:t>7 sections </a:t>
            </a:r>
            <a:r>
              <a:rPr lang="fr-FR" sz="850" spc="89" dirty="0">
                <a:solidFill>
                  <a:srgbClr val="000000"/>
                </a:solidFill>
                <a:latin typeface="Avenir Next LT Pro" panose="020B0504020202020204" pitchFamily="34" charset="0"/>
              </a:rPr>
              <a:t>(soit 43 items),elle permet de recueillir la perception des professionnels sur la culture de sécurité des soins au travers de l’exploration de 10 dimensions.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209246" y="6339506"/>
            <a:ext cx="2420927" cy="320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fr-FR" sz="900" spc="89" dirty="0">
                <a:solidFill>
                  <a:srgbClr val="EAEDF2"/>
                </a:solidFill>
                <a:latin typeface="Avenir Next LT Pro Demi" panose="020B0704020202020204" pitchFamily="34" charset="0"/>
              </a:rPr>
              <a:t>Pour toute question, votre SRA est là pour vous aider : h.chas@staraqs.com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8912EE35-1E46-3974-C669-576EEA00E4C7}"/>
              </a:ext>
            </a:extLst>
          </p:cNvPr>
          <p:cNvCxnSpPr>
            <a:cxnSpLocks/>
          </p:cNvCxnSpPr>
          <p:nvPr/>
        </p:nvCxnSpPr>
        <p:spPr>
          <a:xfrm>
            <a:off x="4042800" y="4798356"/>
            <a:ext cx="39600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9">
            <a:extLst>
              <a:ext uri="{FF2B5EF4-FFF2-40B4-BE49-F238E27FC236}">
                <a16:creationId xmlns:a16="http://schemas.microsoft.com/office/drawing/2014/main" id="{78954354-0970-C968-5370-789888FD9513}"/>
              </a:ext>
            </a:extLst>
          </p:cNvPr>
          <p:cNvSpPr txBox="1"/>
          <p:nvPr/>
        </p:nvSpPr>
        <p:spPr>
          <a:xfrm>
            <a:off x="3932948" y="2558908"/>
            <a:ext cx="2040105" cy="1686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31"/>
              </a:lnSpc>
            </a:pPr>
            <a:r>
              <a:rPr lang="en-US" sz="1071" b="1" spc="142" dirty="0">
                <a:solidFill>
                  <a:srgbClr val="AB34A3"/>
                </a:solidFill>
                <a:latin typeface="Avenir Next LT Pro" panose="020B0504020202020204" pitchFamily="34" charset="0"/>
              </a:rPr>
              <a:t>LES GRANDES ÉTAPES :</a:t>
            </a:r>
          </a:p>
        </p:txBody>
      </p:sp>
      <p:sp>
        <p:nvSpPr>
          <p:cNvPr id="30" name="Triangle rectangle 29">
            <a:extLst>
              <a:ext uri="{FF2B5EF4-FFF2-40B4-BE49-F238E27FC236}">
                <a16:creationId xmlns:a16="http://schemas.microsoft.com/office/drawing/2014/main" id="{57C0BD0B-663F-805E-BF65-40EFFAAEE7F6}"/>
              </a:ext>
            </a:extLst>
          </p:cNvPr>
          <p:cNvSpPr/>
          <p:nvPr/>
        </p:nvSpPr>
        <p:spPr>
          <a:xfrm flipH="1" flipV="1">
            <a:off x="3828600" y="2738963"/>
            <a:ext cx="2088000" cy="126000"/>
          </a:xfrm>
          <a:prstGeom prst="rtTriangl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89844">
              <a:defRPr/>
            </a:pPr>
            <a:endParaRPr lang="fr-FR" sz="964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TextBox 25">
            <a:extLst>
              <a:ext uri="{FF2B5EF4-FFF2-40B4-BE49-F238E27FC236}">
                <a16:creationId xmlns:a16="http://schemas.microsoft.com/office/drawing/2014/main" id="{EEA5BBEE-D99B-3B49-32EC-893528DF81F6}"/>
              </a:ext>
            </a:extLst>
          </p:cNvPr>
          <p:cNvSpPr txBox="1"/>
          <p:nvPr/>
        </p:nvSpPr>
        <p:spPr>
          <a:xfrm>
            <a:off x="4989945" y="3862701"/>
            <a:ext cx="2057400" cy="600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lnSpc>
                <a:spcPts val="1200"/>
              </a:lnSpc>
              <a:buClr>
                <a:srgbClr val="AB34A3"/>
              </a:buClr>
              <a:buFont typeface="Wingdings" panose="05000000000000000000" pitchFamily="2" charset="2"/>
              <a:buChar char="§"/>
            </a:pPr>
            <a:r>
              <a:rPr lang="fr-FR" sz="750" spc="89" dirty="0">
                <a:solidFill>
                  <a:srgbClr val="000000"/>
                </a:solidFill>
                <a:latin typeface="Avenir Next LT Pro" panose="020B0504020202020204" pitchFamily="34" charset="0"/>
              </a:rPr>
              <a:t>Distribuer la note de rappel aux professionnels </a:t>
            </a:r>
          </a:p>
          <a:p>
            <a:pPr marL="171450" indent="-171450">
              <a:lnSpc>
                <a:spcPts val="1200"/>
              </a:lnSpc>
              <a:buClr>
                <a:srgbClr val="AB34A3"/>
              </a:buClr>
              <a:buFont typeface="Wingdings" panose="05000000000000000000" pitchFamily="2" charset="2"/>
              <a:buChar char="§"/>
            </a:pPr>
            <a:r>
              <a:rPr lang="fr-FR" sz="750" spc="89" dirty="0">
                <a:solidFill>
                  <a:srgbClr val="000000"/>
                </a:solidFill>
                <a:latin typeface="Avenir Next LT Pro" panose="020B0504020202020204" pitchFamily="34" charset="0"/>
              </a:rPr>
              <a:t>Sensibiliser à nouveau </a:t>
            </a:r>
          </a:p>
          <a:p>
            <a:pPr marL="171450" indent="-171450">
              <a:lnSpc>
                <a:spcPts val="1200"/>
              </a:lnSpc>
              <a:buClr>
                <a:srgbClr val="AB34A3"/>
              </a:buClr>
              <a:buFont typeface="Wingdings" panose="05000000000000000000" pitchFamily="2" charset="2"/>
              <a:buChar char="§"/>
            </a:pPr>
            <a:r>
              <a:rPr lang="fr-FR" sz="750" spc="89" dirty="0">
                <a:solidFill>
                  <a:srgbClr val="000000"/>
                </a:solidFill>
                <a:latin typeface="Avenir Next LT Pro" panose="020B0504020202020204" pitchFamily="34" charset="0"/>
              </a:rPr>
              <a:t>Rappeler la date de clôture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05E8AC8D-976C-1D0E-3AA8-352027ECACAA}"/>
              </a:ext>
            </a:extLst>
          </p:cNvPr>
          <p:cNvSpPr/>
          <p:nvPr/>
        </p:nvSpPr>
        <p:spPr>
          <a:xfrm>
            <a:off x="3886200" y="4716351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300" dirty="0">
              <a:latin typeface="Avenir Next LT Pro Demi" panose="020B0704020202020204" pitchFamily="34" charset="0"/>
            </a:endParaRPr>
          </a:p>
        </p:txBody>
      </p:sp>
      <p:sp>
        <p:nvSpPr>
          <p:cNvPr id="50" name="TextBox 25">
            <a:extLst>
              <a:ext uri="{FF2B5EF4-FFF2-40B4-BE49-F238E27FC236}">
                <a16:creationId xmlns:a16="http://schemas.microsoft.com/office/drawing/2014/main" id="{4133B619-BEAA-511C-C9DB-26C6D1B5B717}"/>
              </a:ext>
            </a:extLst>
          </p:cNvPr>
          <p:cNvSpPr txBox="1"/>
          <p:nvPr/>
        </p:nvSpPr>
        <p:spPr>
          <a:xfrm>
            <a:off x="3768185" y="5026685"/>
            <a:ext cx="2176814" cy="293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0"/>
              </a:lnSpc>
            </a:pPr>
            <a:r>
              <a:rPr lang="fr-FR" sz="750" cap="all" spc="89" dirty="0">
                <a:solidFill>
                  <a:srgbClr val="000000"/>
                </a:solidFill>
                <a:latin typeface="Avenir Next LT Pro Demi" panose="020B0704020202020204" pitchFamily="34" charset="0"/>
              </a:rPr>
              <a:t>1</a:t>
            </a:r>
            <a:r>
              <a:rPr lang="fr-FR" sz="750" cap="all" spc="89" baseline="30000" dirty="0">
                <a:solidFill>
                  <a:srgbClr val="000000"/>
                </a:solidFill>
                <a:latin typeface="Avenir Next LT Pro Demi" panose="020B0704020202020204" pitchFamily="34" charset="0"/>
              </a:rPr>
              <a:t>ère</a:t>
            </a:r>
            <a:r>
              <a:rPr lang="fr-FR" sz="750" cap="all" spc="89" dirty="0">
                <a:solidFill>
                  <a:srgbClr val="000000"/>
                </a:solidFill>
                <a:latin typeface="Avenir Next LT Pro Demi" panose="020B0704020202020204" pitchFamily="34" charset="0"/>
              </a:rPr>
              <a:t> Semaine</a:t>
            </a:r>
          </a:p>
          <a:p>
            <a:pPr algn="ctr">
              <a:lnSpc>
                <a:spcPts val="1200"/>
              </a:lnSpc>
            </a:pPr>
            <a:r>
              <a:rPr lang="fr-FR" sz="750" cap="all" spc="89" dirty="0">
                <a:solidFill>
                  <a:srgbClr val="000000"/>
                </a:solidFill>
                <a:latin typeface="Avenir Next LT Pro Demi" panose="020B0704020202020204" pitchFamily="34" charset="0"/>
              </a:rPr>
              <a:t> diffuser l’enquête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D558BCAE-4F8A-2D42-38A1-F45E5EE4519F}"/>
              </a:ext>
            </a:extLst>
          </p:cNvPr>
          <p:cNvSpPr txBox="1"/>
          <p:nvPr/>
        </p:nvSpPr>
        <p:spPr>
          <a:xfrm>
            <a:off x="228553" y="5001829"/>
            <a:ext cx="3212748" cy="1447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ts val="1395"/>
              </a:lnSpc>
              <a:defRPr sz="750" cap="all" spc="89">
                <a:solidFill>
                  <a:srgbClr val="000000"/>
                </a:solidFill>
                <a:latin typeface="Avenir Next LT Pro Demi" panose="020B0704020202020204" pitchFamily="34" charset="0"/>
              </a:defRPr>
            </a:lvl1pPr>
          </a:lstStyle>
          <a:p>
            <a:pPr indent="-504000" algn="ctr">
              <a:lnSpc>
                <a:spcPts val="1200"/>
              </a:lnSpc>
              <a:buClr>
                <a:srgbClr val="AB34A3"/>
              </a:buClr>
              <a:buFont typeface="Wingdings" panose="05000000000000000000" pitchFamily="2" charset="2"/>
              <a:buChar char="§"/>
            </a:pPr>
            <a:r>
              <a:rPr lang="fr-FR" cap="none" dirty="0"/>
              <a:t>PROMOUVOIR L’ENQUÊTE</a:t>
            </a:r>
          </a:p>
          <a:p>
            <a:pPr marL="63450" indent="-171450">
              <a:lnSpc>
                <a:spcPts val="1200"/>
              </a:lnSpc>
              <a:buClr>
                <a:srgbClr val="AB34A3"/>
              </a:buClr>
              <a:buFont typeface="Wingdings" panose="05000000000000000000" pitchFamily="2" charset="2"/>
              <a:buChar char="§"/>
            </a:pPr>
            <a:r>
              <a:rPr lang="fr-FR" cap="none" dirty="0">
                <a:latin typeface="Avenir Next LT Pro" panose="020B0504020202020204" pitchFamily="34" charset="0"/>
              </a:rPr>
              <a:t>Placer les affiches dans les lieux stratégiques</a:t>
            </a:r>
          </a:p>
          <a:p>
            <a:pPr marL="63450" indent="-171450">
              <a:lnSpc>
                <a:spcPts val="1200"/>
              </a:lnSpc>
              <a:buClr>
                <a:srgbClr val="AB34A3"/>
              </a:buClr>
              <a:buFont typeface="Wingdings" panose="05000000000000000000" pitchFamily="2" charset="2"/>
              <a:buChar char="§"/>
            </a:pPr>
            <a:r>
              <a:rPr lang="fr-FR" cap="none" dirty="0">
                <a:latin typeface="Avenir Next LT Pro" panose="020B0504020202020204" pitchFamily="34" charset="0"/>
              </a:rPr>
              <a:t>Encourager la participation</a:t>
            </a:r>
          </a:p>
          <a:p>
            <a:pPr marL="63450" indent="-171450">
              <a:lnSpc>
                <a:spcPts val="1200"/>
              </a:lnSpc>
              <a:buClr>
                <a:srgbClr val="AB34A3"/>
              </a:buClr>
              <a:buFont typeface="Wingdings" panose="05000000000000000000" pitchFamily="2" charset="2"/>
              <a:buChar char="§"/>
            </a:pPr>
            <a:r>
              <a:rPr lang="fr-FR" cap="none" dirty="0">
                <a:latin typeface="Avenir Next LT Pro" panose="020B0504020202020204" pitchFamily="34" charset="0"/>
              </a:rPr>
              <a:t>Présenter le contexte : "campagne nationale ..."</a:t>
            </a:r>
          </a:p>
          <a:p>
            <a:pPr marL="171450" indent="-171450">
              <a:lnSpc>
                <a:spcPts val="1200"/>
              </a:lnSpc>
              <a:buClr>
                <a:srgbClr val="AB34A3"/>
              </a:buClr>
              <a:buFont typeface="Wingdings" panose="05000000000000000000" pitchFamily="2" charset="2"/>
              <a:buChar char="§"/>
            </a:pPr>
            <a:r>
              <a:rPr lang="fr-FR" cap="none" dirty="0">
                <a:latin typeface="Avenir Next LT Pro" panose="020B0504020202020204" pitchFamily="34" charset="0"/>
              </a:rPr>
              <a:t>Préciser les modalités : participation libre, calendrier, enquête anonyme et individuel, mode de diffusion et de collecte</a:t>
            </a:r>
          </a:p>
          <a:p>
            <a:pPr marL="63450" indent="-171450">
              <a:lnSpc>
                <a:spcPts val="1200"/>
              </a:lnSpc>
              <a:spcAft>
                <a:spcPts val="600"/>
              </a:spcAft>
              <a:buClr>
                <a:srgbClr val="AB34A3"/>
              </a:buClr>
              <a:buFont typeface="Wingdings" panose="05000000000000000000" pitchFamily="2" charset="2"/>
              <a:buChar char="§"/>
            </a:pPr>
            <a:r>
              <a:rPr lang="fr-FR" cap="none" dirty="0">
                <a:latin typeface="Avenir Next LT Pro" panose="020B0504020202020204" pitchFamily="34" charset="0"/>
              </a:rPr>
              <a:t>Présenter la structure de l’enquête</a:t>
            </a:r>
          </a:p>
          <a:p>
            <a:pPr indent="-504000" algn="ctr">
              <a:lnSpc>
                <a:spcPts val="1200"/>
              </a:lnSpc>
            </a:pPr>
            <a:r>
              <a:rPr lang="fr-FR" cap="none" dirty="0"/>
              <a:t>     Ne pas orienter les réponses avec des exemples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83D9EEA-7B6D-076E-2C79-03187C09E3A7}"/>
              </a:ext>
            </a:extLst>
          </p:cNvPr>
          <p:cNvSpPr txBox="1"/>
          <p:nvPr/>
        </p:nvSpPr>
        <p:spPr>
          <a:xfrm>
            <a:off x="176115" y="2691567"/>
            <a:ext cx="3593898" cy="1831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ts val="1395"/>
              </a:lnSpc>
              <a:defRPr sz="750" cap="none" spc="89">
                <a:solidFill>
                  <a:srgbClr val="000000"/>
                </a:solidFill>
                <a:latin typeface="Avenir Next LT Pro Demi" panose="020B0704020202020204" pitchFamily="34" charset="0"/>
              </a:defRPr>
            </a:lvl1pPr>
          </a:lstStyle>
          <a:p>
            <a:pPr algn="ctr">
              <a:lnSpc>
                <a:spcPts val="1200"/>
              </a:lnSpc>
            </a:pPr>
            <a:r>
              <a:rPr lang="fr-FR" b="1" cap="none" dirty="0">
                <a:solidFill>
                  <a:schemeClr val="tx1"/>
                </a:solidFill>
              </a:rPr>
              <a:t>SE PRÉPARER</a:t>
            </a:r>
          </a:p>
          <a:p>
            <a:pPr marL="177800" indent="-171450">
              <a:lnSpc>
                <a:spcPts val="1200"/>
              </a:lnSpc>
              <a:buClr>
                <a:srgbClr val="AB34A3"/>
              </a:buClr>
              <a:buFont typeface="Wingdings" panose="05000000000000000000" pitchFamily="2" charset="2"/>
              <a:buChar char="§"/>
            </a:pPr>
            <a:r>
              <a:rPr lang="fr-FR" kern="1000" dirty="0">
                <a:solidFill>
                  <a:schemeClr val="tx1"/>
                </a:solidFill>
                <a:latin typeface="Avenir Next LT Pro" panose="020B0504020202020204" pitchFamily="34" charset="0"/>
              </a:rPr>
              <a:t>Identifier les collectifs de travail (périmètre de mesure)</a:t>
            </a:r>
          </a:p>
          <a:p>
            <a:pPr marL="177800" indent="-171450">
              <a:lnSpc>
                <a:spcPts val="1200"/>
              </a:lnSpc>
              <a:buClr>
                <a:srgbClr val="AB34A3"/>
              </a:buClr>
              <a:buFont typeface="Wingdings" panose="05000000000000000000" pitchFamily="2" charset="2"/>
              <a:buChar char="§"/>
            </a:pPr>
            <a:r>
              <a:rPr lang="fr-FR" kern="1000" dirty="0">
                <a:solidFill>
                  <a:schemeClr val="tx1"/>
                </a:solidFill>
                <a:latin typeface="Avenir Next LT Pro" panose="020B0504020202020204" pitchFamily="34" charset="0"/>
              </a:rPr>
              <a:t>Déterminer votre calendrier de recueil : </a:t>
            </a:r>
          </a:p>
          <a:p>
            <a:pPr marL="288900" indent="-171450">
              <a:lnSpc>
                <a:spcPts val="1200"/>
              </a:lnSpc>
              <a:buClr>
                <a:srgbClr val="AB34A3"/>
              </a:buClr>
              <a:buSzPct val="75000"/>
              <a:buFont typeface="Wingdings" panose="05000000000000000000" pitchFamily="2" charset="2"/>
              <a:buChar char="§"/>
            </a:pPr>
            <a:r>
              <a:rPr lang="fr-FR" sz="800" b="1" kern="1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période de recueil</a:t>
            </a:r>
            <a:r>
              <a:rPr lang="fr-FR" sz="800" kern="1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de 6 semaines maximum, à programmer </a:t>
            </a:r>
            <a:r>
              <a:rPr lang="fr-FR" sz="800" b="1" kern="1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entre le 1</a:t>
            </a:r>
            <a:r>
              <a:rPr lang="fr-FR" sz="800" b="1" kern="10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er</a:t>
            </a:r>
            <a:r>
              <a:rPr lang="fr-FR" sz="800" b="1" kern="1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mai et le 30 juin 2023</a:t>
            </a:r>
            <a:r>
              <a:rPr lang="fr-FR" sz="800" kern="1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marL="171450" indent="-171450">
              <a:lnSpc>
                <a:spcPts val="1200"/>
              </a:lnSpc>
              <a:buClr>
                <a:srgbClr val="AB34A3"/>
              </a:buClr>
              <a:buSzPct val="75000"/>
              <a:buFont typeface="Wingdings" panose="05000000000000000000" pitchFamily="2" charset="2"/>
              <a:buChar char="§"/>
            </a:pPr>
            <a:r>
              <a:rPr lang="fr-FR" kern="1000" dirty="0">
                <a:solidFill>
                  <a:schemeClr val="tx1"/>
                </a:solidFill>
                <a:latin typeface="Avenir Next LT Pro" panose="020B0504020202020204" pitchFamily="34" charset="0"/>
              </a:rPr>
              <a:t>Réfléchir aux modes de diffusion et de collecte </a:t>
            </a:r>
          </a:p>
          <a:p>
            <a:pPr marL="288900" indent="-171450">
              <a:lnSpc>
                <a:spcPts val="1200"/>
              </a:lnSpc>
              <a:buClr>
                <a:srgbClr val="AB34A3"/>
              </a:buClr>
              <a:buSzPct val="75000"/>
              <a:buFont typeface="Wingdings" panose="05000000000000000000" pitchFamily="2" charset="2"/>
              <a:buChar char="§"/>
            </a:pPr>
            <a:r>
              <a:rPr lang="fr-FR" kern="1000" dirty="0">
                <a:solidFill>
                  <a:schemeClr val="tx1"/>
                </a:solidFill>
                <a:latin typeface="Avenir Next LT Pro" panose="020B0504020202020204" pitchFamily="34" charset="0"/>
              </a:rPr>
              <a:t>si formulaire papier : diffusion ou remise en mains propres ; s'assurer que la boite de collecte soit accessible par tous</a:t>
            </a:r>
          </a:p>
          <a:p>
            <a:pPr marL="288900" indent="-171450">
              <a:lnSpc>
                <a:spcPts val="1200"/>
              </a:lnSpc>
              <a:buClr>
                <a:srgbClr val="AB34A3"/>
              </a:buClr>
              <a:buSzPct val="75000"/>
              <a:buFont typeface="Wingdings" panose="05000000000000000000" pitchFamily="2" charset="2"/>
              <a:buChar char="§"/>
            </a:pPr>
            <a:r>
              <a:rPr lang="fr-FR" kern="1000" dirty="0">
                <a:solidFill>
                  <a:schemeClr val="tx1"/>
                </a:solidFill>
                <a:latin typeface="Avenir Next LT Pro" panose="020B0504020202020204" pitchFamily="34" charset="0"/>
              </a:rPr>
              <a:t>si lien électronique : s'assurer que l'ensemble des professionnels aura accès au lien et à un ordinateur</a:t>
            </a:r>
          </a:p>
          <a:p>
            <a:pPr marL="171450" indent="-171450">
              <a:lnSpc>
                <a:spcPts val="1200"/>
              </a:lnSpc>
              <a:buClr>
                <a:srgbClr val="AB34A3"/>
              </a:buClr>
              <a:buFont typeface="Wingdings" panose="05000000000000000000" pitchFamily="2" charset="2"/>
              <a:buChar char="§"/>
            </a:pPr>
            <a:r>
              <a:rPr lang="fr-FR" kern="1000" dirty="0">
                <a:solidFill>
                  <a:schemeClr val="tx1"/>
                </a:solidFill>
                <a:latin typeface="Avenir Next LT Pro" panose="020B0504020202020204" pitchFamily="34" charset="0"/>
              </a:rPr>
              <a:t>Personnaliser vos affiches et notes d’information</a:t>
            </a:r>
          </a:p>
          <a:p>
            <a:pPr marL="171450" indent="-171450">
              <a:lnSpc>
                <a:spcPts val="1200"/>
              </a:lnSpc>
              <a:buClr>
                <a:srgbClr val="AB34A3"/>
              </a:buClr>
              <a:buFont typeface="Wingdings" panose="05000000000000000000" pitchFamily="2" charset="2"/>
              <a:buChar char="§"/>
            </a:pPr>
            <a:r>
              <a:rPr lang="fr-FR" kern="1000" dirty="0">
                <a:solidFill>
                  <a:schemeClr val="tx1"/>
                </a:solidFill>
                <a:latin typeface="Avenir Next LT Pro" panose="020B0504020202020204" pitchFamily="34" charset="0"/>
              </a:rPr>
              <a:t>Informer vos instances</a:t>
            </a: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7E3ECAFF-686A-59E5-D8BC-E7287B947243}"/>
              </a:ext>
            </a:extLst>
          </p:cNvPr>
          <p:cNvSpPr/>
          <p:nvPr/>
        </p:nvSpPr>
        <p:spPr>
          <a:xfrm>
            <a:off x="7941600" y="4716351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300" dirty="0">
              <a:latin typeface="Avenir Next LT Pro Demi" panose="020B0704020202020204" pitchFamily="34" charset="0"/>
            </a:endParaRPr>
          </a:p>
        </p:txBody>
      </p:sp>
      <p:sp>
        <p:nvSpPr>
          <p:cNvPr id="60" name="TextBox 25">
            <a:extLst>
              <a:ext uri="{FF2B5EF4-FFF2-40B4-BE49-F238E27FC236}">
                <a16:creationId xmlns:a16="http://schemas.microsoft.com/office/drawing/2014/main" id="{D5F01B92-B4B7-9FBD-EE48-597E81236E07}"/>
              </a:ext>
            </a:extLst>
          </p:cNvPr>
          <p:cNvSpPr txBox="1"/>
          <p:nvPr/>
        </p:nvSpPr>
        <p:spPr>
          <a:xfrm>
            <a:off x="4684982" y="4570051"/>
            <a:ext cx="2477818" cy="1679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5"/>
              </a:lnSpc>
            </a:pPr>
            <a:r>
              <a:rPr lang="fr-FR" sz="1000" b="1" spc="89" dirty="0">
                <a:solidFill>
                  <a:srgbClr val="8FAC14"/>
                </a:solidFill>
                <a:latin typeface="Avenir Next LT Pro" panose="020B0504020202020204" pitchFamily="34" charset="0"/>
              </a:rPr>
              <a:t>Période de recueil (6 semaines) </a:t>
            </a:r>
          </a:p>
        </p:txBody>
      </p:sp>
      <p:sp>
        <p:nvSpPr>
          <p:cNvPr id="62" name="TextBox 25">
            <a:extLst>
              <a:ext uri="{FF2B5EF4-FFF2-40B4-BE49-F238E27FC236}">
                <a16:creationId xmlns:a16="http://schemas.microsoft.com/office/drawing/2014/main" id="{0B764D01-F4C9-D6EF-3B3F-710FE4F7B659}"/>
              </a:ext>
            </a:extLst>
          </p:cNvPr>
          <p:cNvSpPr txBox="1"/>
          <p:nvPr/>
        </p:nvSpPr>
        <p:spPr>
          <a:xfrm>
            <a:off x="7148127" y="5063559"/>
            <a:ext cx="1527542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0"/>
              </a:lnSpc>
            </a:pPr>
            <a:r>
              <a:rPr lang="fr-FR" sz="750" cap="all" spc="89" dirty="0">
                <a:solidFill>
                  <a:srgbClr val="000000"/>
                </a:solidFill>
                <a:latin typeface="Avenir Next LT Pro Demi" panose="020B0704020202020204" pitchFamily="34" charset="0"/>
              </a:rPr>
              <a:t>Fin de  la  6</a:t>
            </a:r>
            <a:r>
              <a:rPr lang="fr-FR" sz="750" cap="all" spc="89" baseline="30000" dirty="0">
                <a:solidFill>
                  <a:srgbClr val="000000"/>
                </a:solidFill>
                <a:latin typeface="Avenir Next LT Pro Demi" panose="020B0704020202020204" pitchFamily="34" charset="0"/>
              </a:rPr>
              <a:t>eme</a:t>
            </a:r>
            <a:r>
              <a:rPr lang="fr-FR" sz="750" cap="all" spc="89" dirty="0">
                <a:solidFill>
                  <a:srgbClr val="000000"/>
                </a:solidFill>
                <a:latin typeface="Avenir Next LT Pro Demi" panose="020B0704020202020204" pitchFamily="34" charset="0"/>
              </a:rPr>
              <a:t> semaine</a:t>
            </a:r>
          </a:p>
          <a:p>
            <a:pPr algn="ctr">
              <a:lnSpc>
                <a:spcPts val="1200"/>
              </a:lnSpc>
            </a:pPr>
            <a:r>
              <a:rPr lang="fr-FR" sz="750" cap="all" spc="89" dirty="0">
                <a:solidFill>
                  <a:srgbClr val="000000"/>
                </a:solidFill>
                <a:latin typeface="Avenir Next LT Pro Demi" panose="020B0704020202020204" pitchFamily="34" charset="0"/>
              </a:rPr>
              <a:t>Clôturer l’enquête</a:t>
            </a: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742C4624-AAC6-8BFA-43C1-A36A0234C9CA}"/>
              </a:ext>
            </a:extLst>
          </p:cNvPr>
          <p:cNvGrpSpPr/>
          <p:nvPr/>
        </p:nvGrpSpPr>
        <p:grpSpPr>
          <a:xfrm>
            <a:off x="8534400" y="4776156"/>
            <a:ext cx="435142" cy="435142"/>
            <a:chOff x="8840611" y="4724602"/>
            <a:chExt cx="435142" cy="43514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76EE597-EE4B-6CE7-AF34-D6917EF021B1}"/>
                </a:ext>
              </a:extLst>
            </p:cNvPr>
            <p:cNvSpPr/>
            <p:nvPr/>
          </p:nvSpPr>
          <p:spPr>
            <a:xfrm>
              <a:off x="8952222" y="4942173"/>
              <a:ext cx="210350" cy="14422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5" name="Graphique 64" descr="Verrou avec un remplissage uni">
              <a:extLst>
                <a:ext uri="{FF2B5EF4-FFF2-40B4-BE49-F238E27FC236}">
                  <a16:creationId xmlns:a16="http://schemas.microsoft.com/office/drawing/2014/main" id="{DDC5C68A-89E9-08C6-F2DC-08EB40E67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40611" y="4724602"/>
              <a:ext cx="435142" cy="435142"/>
            </a:xfrm>
            <a:prstGeom prst="rect">
              <a:avLst/>
            </a:prstGeom>
          </p:spPr>
        </p:pic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86B70AA2-741D-CA73-BCCD-1A40B4D9553C}"/>
              </a:ext>
            </a:extLst>
          </p:cNvPr>
          <p:cNvGrpSpPr/>
          <p:nvPr/>
        </p:nvGrpSpPr>
        <p:grpSpPr>
          <a:xfrm>
            <a:off x="3028968" y="4813342"/>
            <a:ext cx="583396" cy="583396"/>
            <a:chOff x="2971810" y="4714281"/>
            <a:chExt cx="583396" cy="58339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B9BB8A0-1359-E007-411F-C16F7009F974}"/>
                </a:ext>
              </a:extLst>
            </p:cNvPr>
            <p:cNvSpPr/>
            <p:nvPr/>
          </p:nvSpPr>
          <p:spPr>
            <a:xfrm>
              <a:off x="3086107" y="4836428"/>
              <a:ext cx="342894" cy="23637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7" name="Graphique 66" descr="Bulle de discussion avec un remplissage uni">
              <a:extLst>
                <a:ext uri="{FF2B5EF4-FFF2-40B4-BE49-F238E27FC236}">
                  <a16:creationId xmlns:a16="http://schemas.microsoft.com/office/drawing/2014/main" id="{68FBE918-E085-DF16-8154-DDAC9B7C0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971810" y="4714281"/>
              <a:ext cx="583396" cy="583396"/>
            </a:xfrm>
            <a:prstGeom prst="rect">
              <a:avLst/>
            </a:prstGeom>
          </p:spPr>
        </p:pic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794C005B-67EC-2984-ED3A-2EDBFED1415B}"/>
              </a:ext>
            </a:extLst>
          </p:cNvPr>
          <p:cNvGrpSpPr/>
          <p:nvPr/>
        </p:nvGrpSpPr>
        <p:grpSpPr>
          <a:xfrm>
            <a:off x="5600863" y="4806271"/>
            <a:ext cx="457200" cy="457200"/>
            <a:chOff x="5402417" y="4769807"/>
            <a:chExt cx="457200" cy="457200"/>
          </a:xfrm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4176716F-CEC9-B158-EBC8-10D5C0636752}"/>
                </a:ext>
              </a:extLst>
            </p:cNvPr>
            <p:cNvSpPr/>
            <p:nvPr/>
          </p:nvSpPr>
          <p:spPr>
            <a:xfrm>
              <a:off x="5457894" y="4832944"/>
              <a:ext cx="348656" cy="315764"/>
            </a:xfrm>
            <a:custGeom>
              <a:avLst/>
              <a:gdLst>
                <a:gd name="connsiteX0" fmla="*/ 0 w 348656"/>
                <a:gd name="connsiteY0" fmla="*/ 190774 h 315764"/>
                <a:gd name="connsiteX1" fmla="*/ 348656 w 348656"/>
                <a:gd name="connsiteY1" fmla="*/ 0 h 315764"/>
                <a:gd name="connsiteX2" fmla="*/ 300414 w 348656"/>
                <a:gd name="connsiteY2" fmla="*/ 285065 h 315764"/>
                <a:gd name="connsiteX3" fmla="*/ 197352 w 348656"/>
                <a:gd name="connsiteY3" fmla="*/ 258751 h 315764"/>
                <a:gd name="connsiteX4" fmla="*/ 144725 w 348656"/>
                <a:gd name="connsiteY4" fmla="*/ 315764 h 315764"/>
                <a:gd name="connsiteX5" fmla="*/ 114025 w 348656"/>
                <a:gd name="connsiteY5" fmla="*/ 247787 h 315764"/>
                <a:gd name="connsiteX6" fmla="*/ 0 w 348656"/>
                <a:gd name="connsiteY6" fmla="*/ 190774 h 31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8656" h="315764">
                  <a:moveTo>
                    <a:pt x="0" y="190774"/>
                  </a:moveTo>
                  <a:lnTo>
                    <a:pt x="348656" y="0"/>
                  </a:lnTo>
                  <a:lnTo>
                    <a:pt x="300414" y="285065"/>
                  </a:lnTo>
                  <a:lnTo>
                    <a:pt x="197352" y="258751"/>
                  </a:lnTo>
                  <a:lnTo>
                    <a:pt x="144725" y="315764"/>
                  </a:lnTo>
                  <a:lnTo>
                    <a:pt x="114025" y="247787"/>
                  </a:lnTo>
                  <a:lnTo>
                    <a:pt x="0" y="190774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9" name="Graphique 68" descr="Envoyer avec un remplissage uni">
              <a:extLst>
                <a:ext uri="{FF2B5EF4-FFF2-40B4-BE49-F238E27FC236}">
                  <a16:creationId xmlns:a16="http://schemas.microsoft.com/office/drawing/2014/main" id="{46759135-D9A8-2584-AF0B-B1167785A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02417" y="4769807"/>
              <a:ext cx="457200" cy="457200"/>
            </a:xfrm>
            <a:prstGeom prst="rect">
              <a:avLst/>
            </a:prstGeom>
          </p:spPr>
        </p:pic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9955F234-CB8A-B252-C176-0FA72B6A278C}"/>
              </a:ext>
            </a:extLst>
          </p:cNvPr>
          <p:cNvGrpSpPr/>
          <p:nvPr/>
        </p:nvGrpSpPr>
        <p:grpSpPr>
          <a:xfrm>
            <a:off x="3300676" y="2506378"/>
            <a:ext cx="533400" cy="533400"/>
            <a:chOff x="3166432" y="2544490"/>
            <a:chExt cx="533400" cy="5334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0934F2E-8942-FFEC-F86B-5AA53CBDDBD6}"/>
                </a:ext>
              </a:extLst>
            </p:cNvPr>
            <p:cNvSpPr/>
            <p:nvPr/>
          </p:nvSpPr>
          <p:spPr>
            <a:xfrm>
              <a:off x="3295650" y="2655753"/>
              <a:ext cx="278606" cy="363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1" name="Graphique 70" descr="Presse-papiers vérifié avec un remplissage uni">
              <a:extLst>
                <a:ext uri="{FF2B5EF4-FFF2-40B4-BE49-F238E27FC236}">
                  <a16:creationId xmlns:a16="http://schemas.microsoft.com/office/drawing/2014/main" id="{CC50C649-FD3B-E792-0232-14C32C6FE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166432" y="2544490"/>
              <a:ext cx="533400" cy="533400"/>
            </a:xfrm>
            <a:prstGeom prst="rect">
              <a:avLst/>
            </a:prstGeom>
          </p:spPr>
        </p:pic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914EDEFD-90C1-069A-1614-9B54B86539C1}"/>
              </a:ext>
            </a:extLst>
          </p:cNvPr>
          <p:cNvGrpSpPr/>
          <p:nvPr/>
        </p:nvGrpSpPr>
        <p:grpSpPr>
          <a:xfrm>
            <a:off x="9487880" y="3196486"/>
            <a:ext cx="366764" cy="366764"/>
            <a:chOff x="9410295" y="2934856"/>
            <a:chExt cx="366764" cy="366764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DFE2EE49-EFE3-7C6A-D102-1FD22430788C}"/>
                </a:ext>
              </a:extLst>
            </p:cNvPr>
            <p:cNvSpPr/>
            <p:nvPr/>
          </p:nvSpPr>
          <p:spPr>
            <a:xfrm>
              <a:off x="9475648" y="3070110"/>
              <a:ext cx="203726" cy="165824"/>
            </a:xfrm>
            <a:custGeom>
              <a:avLst/>
              <a:gdLst>
                <a:gd name="connsiteX0" fmla="*/ 0 w 203726"/>
                <a:gd name="connsiteY0" fmla="*/ 165824 h 165824"/>
                <a:gd name="connsiteX1" fmla="*/ 203726 w 203726"/>
                <a:gd name="connsiteY1" fmla="*/ 165824 h 165824"/>
                <a:gd name="connsiteX2" fmla="*/ 165824 w 203726"/>
                <a:gd name="connsiteY2" fmla="*/ 42640 h 165824"/>
                <a:gd name="connsiteX3" fmla="*/ 113707 w 203726"/>
                <a:gd name="connsiteY3" fmla="*/ 0 h 165824"/>
                <a:gd name="connsiteX4" fmla="*/ 9475 w 203726"/>
                <a:gd name="connsiteY4" fmla="*/ 4738 h 165824"/>
                <a:gd name="connsiteX5" fmla="*/ 0 w 203726"/>
                <a:gd name="connsiteY5" fmla="*/ 165824 h 16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726" h="165824">
                  <a:moveTo>
                    <a:pt x="0" y="165824"/>
                  </a:moveTo>
                  <a:lnTo>
                    <a:pt x="203726" y="165824"/>
                  </a:lnTo>
                  <a:lnTo>
                    <a:pt x="165824" y="42640"/>
                  </a:lnTo>
                  <a:lnTo>
                    <a:pt x="113707" y="0"/>
                  </a:lnTo>
                  <a:lnTo>
                    <a:pt x="9475" y="4738"/>
                  </a:lnTo>
                  <a:lnTo>
                    <a:pt x="0" y="165824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3" name="Graphique 72" descr="Graphique à barres avec un remplissage uni">
              <a:extLst>
                <a:ext uri="{FF2B5EF4-FFF2-40B4-BE49-F238E27FC236}">
                  <a16:creationId xmlns:a16="http://schemas.microsoft.com/office/drawing/2014/main" id="{A582E8E2-6310-7EC1-6492-F4683DD35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410295" y="2934856"/>
              <a:ext cx="366764" cy="366764"/>
            </a:xfrm>
            <a:prstGeom prst="rect">
              <a:avLst/>
            </a:prstGeom>
          </p:spPr>
        </p:pic>
      </p:grpSp>
      <p:sp>
        <p:nvSpPr>
          <p:cNvPr id="75" name="ZoneTexte 74">
            <a:extLst>
              <a:ext uri="{FF2B5EF4-FFF2-40B4-BE49-F238E27FC236}">
                <a16:creationId xmlns:a16="http://schemas.microsoft.com/office/drawing/2014/main" id="{EEB28AFC-867A-0E27-FBBC-72A61BC8FDBB}"/>
              </a:ext>
            </a:extLst>
          </p:cNvPr>
          <p:cNvSpPr txBox="1"/>
          <p:nvPr/>
        </p:nvSpPr>
        <p:spPr>
          <a:xfrm>
            <a:off x="7325577" y="3683026"/>
            <a:ext cx="2453380" cy="848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ts val="1200"/>
              </a:lnSpc>
              <a:buClr>
                <a:srgbClr val="AB34A3"/>
              </a:buClr>
              <a:buFont typeface="Wingdings" panose="05000000000000000000" pitchFamily="2" charset="2"/>
              <a:buChar char="§"/>
            </a:pPr>
            <a:r>
              <a:rPr lang="fr-FR" sz="800" spc="89" dirty="0">
                <a:solidFill>
                  <a:srgbClr val="000000"/>
                </a:solidFill>
                <a:latin typeface="Avenir Next LT Pro" panose="020B0504020202020204" pitchFamily="34" charset="0"/>
              </a:rPr>
              <a:t>Saisir les formulaires papiers récoltés sur la plateforme e-FORAP (si utilisation format papier)</a:t>
            </a:r>
          </a:p>
          <a:p>
            <a:pPr marL="171450" indent="-171450">
              <a:lnSpc>
                <a:spcPts val="1200"/>
              </a:lnSpc>
              <a:buClr>
                <a:srgbClr val="AB34A3"/>
              </a:buClr>
              <a:buFont typeface="Wingdings" panose="05000000000000000000" pitchFamily="2" charset="2"/>
              <a:buChar char="§"/>
            </a:pPr>
            <a:r>
              <a:rPr lang="fr-FR" sz="800" spc="89" dirty="0">
                <a:solidFill>
                  <a:srgbClr val="000000"/>
                </a:solidFill>
                <a:latin typeface="Avenir Next LT Pro" panose="020B0504020202020204" pitchFamily="34" charset="0"/>
              </a:rPr>
              <a:t>Editer le rapport pour chaque collectif de travail engagé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AD51AE81-37C3-1A75-238A-3A35CC8FDD7F}"/>
              </a:ext>
            </a:extLst>
          </p:cNvPr>
          <p:cNvGrpSpPr/>
          <p:nvPr/>
        </p:nvGrpSpPr>
        <p:grpSpPr>
          <a:xfrm>
            <a:off x="6705954" y="3300830"/>
            <a:ext cx="432000" cy="432000"/>
            <a:chOff x="6705954" y="3207848"/>
            <a:chExt cx="432000" cy="432000"/>
          </a:xfrm>
        </p:grpSpPr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C1BC1BE2-BB1C-E8E5-F87E-790C70A0B769}"/>
                </a:ext>
              </a:extLst>
            </p:cNvPr>
            <p:cNvSpPr/>
            <p:nvPr/>
          </p:nvSpPr>
          <p:spPr>
            <a:xfrm>
              <a:off x="6839578" y="3359314"/>
              <a:ext cx="177521" cy="170822"/>
            </a:xfrm>
            <a:custGeom>
              <a:avLst/>
              <a:gdLst>
                <a:gd name="connsiteX0" fmla="*/ 0 w 177521"/>
                <a:gd name="connsiteY0" fmla="*/ 170822 h 170822"/>
                <a:gd name="connsiteX1" fmla="*/ 177521 w 177521"/>
                <a:gd name="connsiteY1" fmla="*/ 164123 h 170822"/>
                <a:gd name="connsiteX2" fmla="*/ 144026 w 177521"/>
                <a:gd name="connsiteY2" fmla="*/ 3350 h 170822"/>
                <a:gd name="connsiteX3" fmla="*/ 20097 w 177521"/>
                <a:gd name="connsiteY3" fmla="*/ 0 h 170822"/>
                <a:gd name="connsiteX4" fmla="*/ 0 w 177521"/>
                <a:gd name="connsiteY4" fmla="*/ 170822 h 17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521" h="170822">
                  <a:moveTo>
                    <a:pt x="0" y="170822"/>
                  </a:moveTo>
                  <a:lnTo>
                    <a:pt x="177521" y="164123"/>
                  </a:lnTo>
                  <a:lnTo>
                    <a:pt x="144026" y="3350"/>
                  </a:lnTo>
                  <a:lnTo>
                    <a:pt x="20097" y="0"/>
                  </a:lnTo>
                  <a:lnTo>
                    <a:pt x="0" y="170822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7" name="Graphique 76" descr="Sirène avec un remplissage uni">
              <a:extLst>
                <a:ext uri="{FF2B5EF4-FFF2-40B4-BE49-F238E27FC236}">
                  <a16:creationId xmlns:a16="http://schemas.microsoft.com/office/drawing/2014/main" id="{A1845548-8C31-A28B-9DFB-354088DC4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705954" y="3207848"/>
              <a:ext cx="432000" cy="432000"/>
            </a:xfrm>
            <a:prstGeom prst="rect">
              <a:avLst/>
            </a:prstGeom>
          </p:spPr>
        </p:pic>
      </p:grp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880FF156-BDDE-649D-68E6-A96B38FBD24F}"/>
              </a:ext>
            </a:extLst>
          </p:cNvPr>
          <p:cNvGrpSpPr/>
          <p:nvPr/>
        </p:nvGrpSpPr>
        <p:grpSpPr>
          <a:xfrm>
            <a:off x="308479" y="6252729"/>
            <a:ext cx="416342" cy="300776"/>
            <a:chOff x="6124563" y="1171173"/>
            <a:chExt cx="529055" cy="361797"/>
          </a:xfrm>
        </p:grpSpPr>
        <p:sp>
          <p:nvSpPr>
            <p:cNvPr id="81" name="Triangle isocèle 80">
              <a:extLst>
                <a:ext uri="{FF2B5EF4-FFF2-40B4-BE49-F238E27FC236}">
                  <a16:creationId xmlns:a16="http://schemas.microsoft.com/office/drawing/2014/main" id="{C3165FAD-0061-DD84-B3C4-10E64FA434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24563" y="1171173"/>
              <a:ext cx="334080" cy="2880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spcBef>
                  <a:spcPts val="1200"/>
                </a:spcBef>
              </a:pPr>
              <a:endParaRPr lang="fr-FR" dirty="0">
                <a:solidFill>
                  <a:schemeClr val="tx2"/>
                </a:solidFill>
              </a:endParaRP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836AAD0C-BBD3-7EC0-33DF-0B9F8E7490B2}"/>
                </a:ext>
              </a:extLst>
            </p:cNvPr>
            <p:cNvSpPr txBox="1"/>
            <p:nvPr/>
          </p:nvSpPr>
          <p:spPr>
            <a:xfrm>
              <a:off x="6143678" y="1181263"/>
              <a:ext cx="509940" cy="351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00" b="1" dirty="0">
                  <a:solidFill>
                    <a:schemeClr val="tx2"/>
                  </a:solidFill>
                  <a:latin typeface="Avenir Next LT Pro" panose="020B0504020202020204" pitchFamily="34" charset="0"/>
                </a:rPr>
                <a:t>!</a:t>
              </a:r>
            </a:p>
          </p:txBody>
        </p:sp>
      </p:grpSp>
      <p:sp>
        <p:nvSpPr>
          <p:cNvPr id="64" name="TextBox 25">
            <a:extLst>
              <a:ext uri="{FF2B5EF4-FFF2-40B4-BE49-F238E27FC236}">
                <a16:creationId xmlns:a16="http://schemas.microsoft.com/office/drawing/2014/main" id="{864012F7-753E-E2B7-4197-391A28F33E53}"/>
              </a:ext>
            </a:extLst>
          </p:cNvPr>
          <p:cNvSpPr txBox="1"/>
          <p:nvPr/>
        </p:nvSpPr>
        <p:spPr>
          <a:xfrm>
            <a:off x="9105030" y="4613283"/>
            <a:ext cx="868684" cy="345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5"/>
              </a:lnSpc>
            </a:pPr>
            <a:r>
              <a:rPr lang="fr-FR" sz="1000" b="1" spc="89" dirty="0">
                <a:solidFill>
                  <a:schemeClr val="accent1"/>
                </a:solidFill>
                <a:latin typeface="Avenir Next LT Pro" panose="020B0504020202020204" pitchFamily="34" charset="0"/>
              </a:rPr>
              <a:t>30 juin 2023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BD5DC083-ADF9-78AD-9711-2B6FBDE79141}"/>
              </a:ext>
            </a:extLst>
          </p:cNvPr>
          <p:cNvSpPr/>
          <p:nvPr/>
        </p:nvSpPr>
        <p:spPr>
          <a:xfrm>
            <a:off x="146179" y="4716351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300" dirty="0">
              <a:latin typeface="Avenir Next LT Pro Demi" panose="020B0704020202020204" pitchFamily="34" charset="0"/>
            </a:endParaRP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1AD56F61-576B-28B7-58F6-BD5106140C1F}"/>
              </a:ext>
            </a:extLst>
          </p:cNvPr>
          <p:cNvSpPr/>
          <p:nvPr/>
        </p:nvSpPr>
        <p:spPr>
          <a:xfrm>
            <a:off x="9081319" y="4716351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300" dirty="0">
              <a:latin typeface="Avenir Next LT Pro Demi" panose="020B0704020202020204" pitchFamily="34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FD813BDE-0276-C7A9-3607-ADAA09E1AE3F}"/>
              </a:ext>
            </a:extLst>
          </p:cNvPr>
          <p:cNvSpPr txBox="1"/>
          <p:nvPr/>
        </p:nvSpPr>
        <p:spPr>
          <a:xfrm>
            <a:off x="3702246" y="5319509"/>
            <a:ext cx="2318225" cy="540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Bef>
                <a:spcPts val="400"/>
              </a:spcBef>
            </a:pPr>
            <a:r>
              <a:rPr lang="fr-FR" sz="800" spc="89" dirty="0">
                <a:solidFill>
                  <a:srgbClr val="000000"/>
                </a:solidFill>
                <a:latin typeface="Avenir Next LT Pro" panose="020B0504020202020204" pitchFamily="34" charset="0"/>
              </a:rPr>
              <a:t>Veiller à ce que l'ensemble des professionnels concernés la reçoive (professionnels de nuit, médecins...)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8EFBD9EA-43FE-636B-5D85-B299FD99BB98}"/>
              </a:ext>
            </a:extLst>
          </p:cNvPr>
          <p:cNvSpPr txBox="1"/>
          <p:nvPr/>
        </p:nvSpPr>
        <p:spPr>
          <a:xfrm>
            <a:off x="4896823" y="3507947"/>
            <a:ext cx="2165825" cy="387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fr-FR" sz="750" cap="all" spc="89" dirty="0">
                <a:solidFill>
                  <a:srgbClr val="000000"/>
                </a:solidFill>
                <a:latin typeface="Avenir Next LT Pro Demi" panose="020B0704020202020204" pitchFamily="34" charset="0"/>
              </a:rPr>
              <a:t>4</a:t>
            </a:r>
            <a:r>
              <a:rPr lang="fr-FR" sz="750" cap="all" spc="89" baseline="30000" dirty="0">
                <a:solidFill>
                  <a:srgbClr val="000000"/>
                </a:solidFill>
                <a:latin typeface="Avenir Next LT Pro Demi" panose="020B0704020202020204" pitchFamily="34" charset="0"/>
              </a:rPr>
              <a:t>ème</a:t>
            </a:r>
            <a:r>
              <a:rPr lang="fr-FR" sz="750" cap="all" spc="89" dirty="0">
                <a:solidFill>
                  <a:srgbClr val="000000"/>
                </a:solidFill>
                <a:latin typeface="Avenir Next LT Pro Demi" panose="020B0704020202020204" pitchFamily="34" charset="0"/>
              </a:rPr>
              <a:t> Semaine</a:t>
            </a:r>
          </a:p>
          <a:p>
            <a:pPr algn="ctr">
              <a:lnSpc>
                <a:spcPts val="1200"/>
              </a:lnSpc>
            </a:pPr>
            <a:r>
              <a:rPr lang="fr-FR" sz="750" cap="all" spc="89" dirty="0">
                <a:solidFill>
                  <a:srgbClr val="000000"/>
                </a:solidFill>
                <a:latin typeface="Avenir Next LT Pro Demi" panose="020B0704020202020204" pitchFamily="34" charset="0"/>
              </a:rPr>
              <a:t>resolliciter la participation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8158097D-C50A-E3D1-B748-42C7DBB49F7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636" y="113545"/>
            <a:ext cx="1008000" cy="379575"/>
          </a:xfrm>
          <a:prstGeom prst="rect">
            <a:avLst/>
          </a:prstGeom>
        </p:spPr>
      </p:pic>
      <p:pic>
        <p:nvPicPr>
          <p:cNvPr id="76" name="Image 75">
            <a:extLst>
              <a:ext uri="{FF2B5EF4-FFF2-40B4-BE49-F238E27FC236}">
                <a16:creationId xmlns:a16="http://schemas.microsoft.com/office/drawing/2014/main" id="{7016DFF3-748B-7F39-D026-6503688FEBD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49720" y="592029"/>
            <a:ext cx="1195809" cy="1107757"/>
          </a:xfrm>
          <a:prstGeom prst="rect">
            <a:avLst/>
          </a:prstGeom>
        </p:spPr>
      </p:pic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D606E036-A19B-442E-ED8F-C7EA93A40AD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123" y="6106126"/>
            <a:ext cx="1914792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062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_enquete_cs_ppt">
  <a:themeElements>
    <a:clrScheme name="Personnalisé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F3192"/>
      </a:accent1>
      <a:accent2>
        <a:srgbClr val="E73E01"/>
      </a:accent2>
      <a:accent3>
        <a:srgbClr val="AB34A3"/>
      </a:accent3>
      <a:accent4>
        <a:srgbClr val="95B315"/>
      </a:accent4>
      <a:accent5>
        <a:srgbClr val="DBD1CE"/>
      </a:accent5>
      <a:accent6>
        <a:srgbClr val="E6E8E7"/>
      </a:accent6>
      <a:hlink>
        <a:srgbClr val="E73E01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_enquete_cs_ppt" id="{FD4AB102-A7F2-465B-B42D-DFF4DAD29BFF}" vid="{02833E98-957C-44EF-B0E2-8D31FDEE070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F4F89119C96C4795C497BF3343C5AA" ma:contentTypeVersion="13" ma:contentTypeDescription="Crée un document." ma:contentTypeScope="" ma:versionID="907afef940093493f2b28a762ab8d46d">
  <xsd:schema xmlns:xsd="http://www.w3.org/2001/XMLSchema" xmlns:xs="http://www.w3.org/2001/XMLSchema" xmlns:p="http://schemas.microsoft.com/office/2006/metadata/properties" xmlns:ns3="c5e9cafd-1ba8-41ba-b8ea-e178451af31e" xmlns:ns4="87891ce3-7f8f-4c6a-9d9c-729018b62c57" targetNamespace="http://schemas.microsoft.com/office/2006/metadata/properties" ma:root="true" ma:fieldsID="0eafee87966359a04976ce116ca8bcaa" ns3:_="" ns4:_="">
    <xsd:import namespace="c5e9cafd-1ba8-41ba-b8ea-e178451af31e"/>
    <xsd:import namespace="87891ce3-7f8f-4c6a-9d9c-729018b62c5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9cafd-1ba8-41ba-b8ea-e178451af31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891ce3-7f8f-4c6a-9d9c-729018b62c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7891ce3-7f8f-4c6a-9d9c-729018b62c57" xsi:nil="true"/>
  </documentManagement>
</p:properties>
</file>

<file path=customXml/itemProps1.xml><?xml version="1.0" encoding="utf-8"?>
<ds:datastoreItem xmlns:ds="http://schemas.openxmlformats.org/officeDocument/2006/customXml" ds:itemID="{8CC8A3A8-53AE-4C60-9A35-031C3A59C4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B472BA-7217-417E-BDB4-653E1C35BB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e9cafd-1ba8-41ba-b8ea-e178451af31e"/>
    <ds:schemaRef ds:uri="87891ce3-7f8f-4c6a-9d9c-729018b62c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2DFF46-8179-4C7E-B214-1C9CEEAD0AFC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87891ce3-7f8f-4c6a-9d9c-729018b62c57"/>
    <ds:schemaRef ds:uri="http://schemas.microsoft.com/office/2006/documentManagement/types"/>
    <ds:schemaRef ds:uri="http://schemas.openxmlformats.org/package/2006/metadata/core-properties"/>
    <ds:schemaRef ds:uri="c5e9cafd-1ba8-41ba-b8ea-e178451af31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Thème_enquete_cs_ppt</Template>
  <TotalTime>0</TotalTime>
  <Words>401</Words>
  <Application>Microsoft Office PowerPoint</Application>
  <PresentationFormat>Format A4 (210 x 297 mm)</PresentationFormat>
  <Paragraphs>51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Calibri</vt:lpstr>
      <vt:lpstr>Avenir Next LT Pro Demi</vt:lpstr>
      <vt:lpstr>Avenir Next LT Pro</vt:lpstr>
      <vt:lpstr>Wingdings</vt:lpstr>
      <vt:lpstr>Calibri Light</vt:lpstr>
      <vt:lpstr>Thème_enquete_cs_ppt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Copie de FORAP Notes Culture sécurité EHPAD</dc:title>
  <dc:creator>LUCAS Marion</dc:creator>
  <cp:lastModifiedBy>hanna CHAS</cp:lastModifiedBy>
  <cp:revision>37</cp:revision>
  <cp:lastPrinted>2022-12-23T10:29:05Z</cp:lastPrinted>
  <dcterms:created xsi:type="dcterms:W3CDTF">2006-08-16T00:00:00Z</dcterms:created>
  <dcterms:modified xsi:type="dcterms:W3CDTF">2023-03-22T17:30:58Z</dcterms:modified>
  <dc:identifier>DAE0fp-c2Nc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0x01010096F4F89119C96C4795C497BF3343C5AA</vt:lpwstr>
  </property>
</Properties>
</file>