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601200" cy="12801600" type="A3"/>
  <p:notesSz cx="7104063" cy="10234613"/>
  <p:embeddedFontLst>
    <p:embeddedFont>
      <p:font typeface="Avenir Next LT Pro" panose="020B0504020202020204" pitchFamily="34" charset="0"/>
      <p:regular r:id="rId4"/>
      <p:bold r:id="rId5"/>
      <p:italic r:id="rId6"/>
      <p:boldItalic r:id="rId7"/>
    </p:embeddedFont>
    <p:embeddedFont>
      <p:font typeface="Avenir Next LT Pro Demi" panose="020B0704020202020204" pitchFamily="34" charset="0"/>
      <p:bold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swald Bold" panose="020B0604020202020204" charset="0"/>
      <p:regular r:id="rId14"/>
    </p:embeddedFont>
  </p:embeddedFontLst>
  <p:defaultTextStyle>
    <a:defPPr>
      <a:defRPr lang="en-US"/>
    </a:defPPr>
    <a:lvl1pPr marL="0" algn="l" defTabSz="112233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61169" algn="l" defTabSz="112233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22338" algn="l" defTabSz="112233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83506" algn="l" defTabSz="112233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44675" algn="l" defTabSz="112233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05845" algn="l" defTabSz="112233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67014" algn="l" defTabSz="112233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28183" algn="l" defTabSz="112233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89352" algn="l" defTabSz="112233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86">
          <p15:clr>
            <a:srgbClr val="A4A3A4"/>
          </p15:clr>
        </p15:guide>
        <p15:guide id="2" pos="36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D8A2D5"/>
    <a:srgbClr val="44546A"/>
    <a:srgbClr val="95B315"/>
    <a:srgbClr val="AB34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2366" y="29"/>
      </p:cViewPr>
      <p:guideLst>
        <p:guide orient="horz" pos="2586"/>
        <p:guide pos="36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8DB1584E-7816-4DC2-97E1-62DDACC5B93C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57425" y="1279525"/>
            <a:ext cx="25892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BB97998B-D889-4FA7-97E1-0349BE9DCE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531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7998B-D889-4FA7-97E1-0349BE9DCE6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073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1369" y="2550438"/>
            <a:ext cx="9875520" cy="17598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2739" y="4652363"/>
            <a:ext cx="8132781" cy="20981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1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2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3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44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0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67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28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89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23238" y="328785"/>
            <a:ext cx="2614108" cy="70051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0913" y="328785"/>
            <a:ext cx="7648687" cy="70051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762" y="5275719"/>
            <a:ext cx="9875520" cy="1630608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762" y="3479771"/>
            <a:ext cx="9875520" cy="1795948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6116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2233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835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446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0584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670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2818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893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0913" y="1915681"/>
            <a:ext cx="5131398" cy="541825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5948" y="1915681"/>
            <a:ext cx="5131398" cy="541825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913" y="1837760"/>
            <a:ext cx="5133415" cy="76589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169" indent="0">
              <a:buNone/>
              <a:defRPr sz="2500" b="1"/>
            </a:lvl2pPr>
            <a:lvl3pPr marL="1122338" indent="0">
              <a:buNone/>
              <a:defRPr sz="2200" b="1"/>
            </a:lvl3pPr>
            <a:lvl4pPr marL="1683506" indent="0">
              <a:buNone/>
              <a:defRPr sz="2000" b="1"/>
            </a:lvl4pPr>
            <a:lvl5pPr marL="2244675" indent="0">
              <a:buNone/>
              <a:defRPr sz="2000" b="1"/>
            </a:lvl5pPr>
            <a:lvl6pPr marL="2805845" indent="0">
              <a:buNone/>
              <a:defRPr sz="2000" b="1"/>
            </a:lvl6pPr>
            <a:lvl7pPr marL="3367014" indent="0">
              <a:buNone/>
              <a:defRPr sz="2000" b="1"/>
            </a:lvl7pPr>
            <a:lvl8pPr marL="3928183" indent="0">
              <a:buNone/>
              <a:defRPr sz="2000" b="1"/>
            </a:lvl8pPr>
            <a:lvl9pPr marL="4489352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913" y="2603652"/>
            <a:ext cx="5133415" cy="473028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01916" y="1837760"/>
            <a:ext cx="5135432" cy="76589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169" indent="0">
              <a:buNone/>
              <a:defRPr sz="2500" b="1"/>
            </a:lvl2pPr>
            <a:lvl3pPr marL="1122338" indent="0">
              <a:buNone/>
              <a:defRPr sz="2200" b="1"/>
            </a:lvl3pPr>
            <a:lvl4pPr marL="1683506" indent="0">
              <a:buNone/>
              <a:defRPr sz="2000" b="1"/>
            </a:lvl4pPr>
            <a:lvl5pPr marL="2244675" indent="0">
              <a:buNone/>
              <a:defRPr sz="2000" b="1"/>
            </a:lvl5pPr>
            <a:lvl6pPr marL="2805845" indent="0">
              <a:buNone/>
              <a:defRPr sz="2000" b="1"/>
            </a:lvl6pPr>
            <a:lvl7pPr marL="3367014" indent="0">
              <a:buNone/>
              <a:defRPr sz="2000" b="1"/>
            </a:lvl7pPr>
            <a:lvl8pPr marL="3928183" indent="0">
              <a:buNone/>
              <a:defRPr sz="2000" b="1"/>
            </a:lvl8pPr>
            <a:lvl9pPr marL="4489352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01916" y="2603652"/>
            <a:ext cx="5135432" cy="473028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915" y="326882"/>
            <a:ext cx="3822327" cy="1391148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418" y="326882"/>
            <a:ext cx="6494929" cy="7007052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0915" y="1718030"/>
            <a:ext cx="3822327" cy="5615904"/>
          </a:xfrm>
        </p:spPr>
        <p:txBody>
          <a:bodyPr/>
          <a:lstStyle>
            <a:lvl1pPr marL="0" indent="0">
              <a:buNone/>
              <a:defRPr sz="1700"/>
            </a:lvl1pPr>
            <a:lvl2pPr marL="561169" indent="0">
              <a:buNone/>
              <a:defRPr sz="1500"/>
            </a:lvl2pPr>
            <a:lvl3pPr marL="1122338" indent="0">
              <a:buNone/>
              <a:defRPr sz="1200"/>
            </a:lvl3pPr>
            <a:lvl4pPr marL="1683506" indent="0">
              <a:buNone/>
              <a:defRPr sz="1100"/>
            </a:lvl4pPr>
            <a:lvl5pPr marL="2244675" indent="0">
              <a:buNone/>
              <a:defRPr sz="1100"/>
            </a:lvl5pPr>
            <a:lvl6pPr marL="2805845" indent="0">
              <a:buNone/>
              <a:defRPr sz="1100"/>
            </a:lvl6pPr>
            <a:lvl7pPr marL="3367014" indent="0">
              <a:buNone/>
              <a:defRPr sz="1100"/>
            </a:lvl7pPr>
            <a:lvl8pPr marL="3928183" indent="0">
              <a:buNone/>
              <a:defRPr sz="1100"/>
            </a:lvl8pPr>
            <a:lvl9pPr marL="448935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7260" y="5747037"/>
            <a:ext cx="6970955" cy="67847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77260" y="733585"/>
            <a:ext cx="6970955" cy="4926031"/>
          </a:xfrm>
        </p:spPr>
        <p:txBody>
          <a:bodyPr/>
          <a:lstStyle>
            <a:lvl1pPr marL="0" indent="0">
              <a:buNone/>
              <a:defRPr sz="3900"/>
            </a:lvl1pPr>
            <a:lvl2pPr marL="561169" indent="0">
              <a:buNone/>
              <a:defRPr sz="3400"/>
            </a:lvl2pPr>
            <a:lvl3pPr marL="1122338" indent="0">
              <a:buNone/>
              <a:defRPr sz="2900"/>
            </a:lvl3pPr>
            <a:lvl4pPr marL="1683506" indent="0">
              <a:buNone/>
              <a:defRPr sz="2500"/>
            </a:lvl4pPr>
            <a:lvl5pPr marL="2244675" indent="0">
              <a:buNone/>
              <a:defRPr sz="2500"/>
            </a:lvl5pPr>
            <a:lvl6pPr marL="2805845" indent="0">
              <a:buNone/>
              <a:defRPr sz="2500"/>
            </a:lvl6pPr>
            <a:lvl7pPr marL="3367014" indent="0">
              <a:buNone/>
              <a:defRPr sz="2500"/>
            </a:lvl7pPr>
            <a:lvl8pPr marL="3928183" indent="0">
              <a:buNone/>
              <a:defRPr sz="2500"/>
            </a:lvl8pPr>
            <a:lvl9pPr marL="4489352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7260" y="6425507"/>
            <a:ext cx="6970955" cy="963540"/>
          </a:xfrm>
        </p:spPr>
        <p:txBody>
          <a:bodyPr/>
          <a:lstStyle>
            <a:lvl1pPr marL="0" indent="0">
              <a:buNone/>
              <a:defRPr sz="1700"/>
            </a:lvl1pPr>
            <a:lvl2pPr marL="561169" indent="0">
              <a:buNone/>
              <a:defRPr sz="1500"/>
            </a:lvl2pPr>
            <a:lvl3pPr marL="1122338" indent="0">
              <a:buNone/>
              <a:defRPr sz="1200"/>
            </a:lvl3pPr>
            <a:lvl4pPr marL="1683506" indent="0">
              <a:buNone/>
              <a:defRPr sz="1100"/>
            </a:lvl4pPr>
            <a:lvl5pPr marL="2244675" indent="0">
              <a:buNone/>
              <a:defRPr sz="1100"/>
            </a:lvl5pPr>
            <a:lvl6pPr marL="2805845" indent="0">
              <a:buNone/>
              <a:defRPr sz="1100"/>
            </a:lvl6pPr>
            <a:lvl7pPr marL="3367014" indent="0">
              <a:buNone/>
              <a:defRPr sz="1100"/>
            </a:lvl7pPr>
            <a:lvl8pPr marL="3928183" indent="0">
              <a:buNone/>
              <a:defRPr sz="1100"/>
            </a:lvl8pPr>
            <a:lvl9pPr marL="448935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0913" y="328783"/>
            <a:ext cx="10456433" cy="1368342"/>
          </a:xfrm>
          <a:prstGeom prst="rect">
            <a:avLst/>
          </a:prstGeom>
        </p:spPr>
        <p:txBody>
          <a:bodyPr vert="horz" lIns="112234" tIns="56116" rIns="112234" bIns="5611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913" y="1915681"/>
            <a:ext cx="10456433" cy="5418255"/>
          </a:xfrm>
          <a:prstGeom prst="rect">
            <a:avLst/>
          </a:prstGeom>
        </p:spPr>
        <p:txBody>
          <a:bodyPr vert="horz" lIns="112234" tIns="56116" rIns="112234" bIns="561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0913" y="7609504"/>
            <a:ext cx="2710927" cy="437109"/>
          </a:xfrm>
          <a:prstGeom prst="rect">
            <a:avLst/>
          </a:prstGeom>
        </p:spPr>
        <p:txBody>
          <a:bodyPr vert="horz" lIns="112234" tIns="56116" rIns="112234" bIns="56116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9572" y="7609504"/>
            <a:ext cx="3679115" cy="437109"/>
          </a:xfrm>
          <a:prstGeom prst="rect">
            <a:avLst/>
          </a:prstGeom>
        </p:spPr>
        <p:txBody>
          <a:bodyPr vert="horz" lIns="112234" tIns="56116" rIns="112234" bIns="56116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6420" y="7609504"/>
            <a:ext cx="2710927" cy="437109"/>
          </a:xfrm>
          <a:prstGeom prst="rect">
            <a:avLst/>
          </a:prstGeom>
        </p:spPr>
        <p:txBody>
          <a:bodyPr vert="horz" lIns="112234" tIns="56116" rIns="112234" bIns="56116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22338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877" indent="-420877" algn="l" defTabSz="1122338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11900" indent="-350730" algn="l" defTabSz="1122338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402923" indent="-280584" algn="l" defTabSz="1122338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64092" indent="-280584" algn="l" defTabSz="1122338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25261" indent="-280584" algn="l" defTabSz="1122338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086430" indent="-280584" algn="l" defTabSz="11223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47598" indent="-280584" algn="l" defTabSz="11223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08767" indent="-280584" algn="l" defTabSz="11223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769936" indent="-280584" algn="l" defTabSz="11223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233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169" algn="l" defTabSz="112233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2338" algn="l" defTabSz="112233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3506" algn="l" defTabSz="112233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4675" algn="l" defTabSz="112233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5845" algn="l" defTabSz="112233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67014" algn="l" defTabSz="112233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28183" algn="l" defTabSz="112233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89352" algn="l" defTabSz="112233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4">
            <a:extLst>
              <a:ext uri="{FF2B5EF4-FFF2-40B4-BE49-F238E27FC236}">
                <a16:creationId xmlns:a16="http://schemas.microsoft.com/office/drawing/2014/main" id="{DA8C5514-5EDA-4D4A-AF01-426BA967323B}"/>
              </a:ext>
            </a:extLst>
          </p:cNvPr>
          <p:cNvGrpSpPr/>
          <p:nvPr/>
        </p:nvGrpSpPr>
        <p:grpSpPr>
          <a:xfrm>
            <a:off x="6898322" y="10244643"/>
            <a:ext cx="2363019" cy="2226044"/>
            <a:chOff x="558047" y="0"/>
            <a:chExt cx="5777783" cy="6350000"/>
          </a:xfrm>
          <a:solidFill>
            <a:srgbClr val="002060"/>
          </a:solidFill>
        </p:grpSpPr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6AE1E9D6-1163-45EB-92C7-C58EEF996954}"/>
                </a:ext>
              </a:extLst>
            </p:cNvPr>
            <p:cNvSpPr/>
            <p:nvPr/>
          </p:nvSpPr>
          <p:spPr>
            <a:xfrm>
              <a:off x="558047" y="0"/>
              <a:ext cx="5777783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B34A3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" name="Ellipse 11">
            <a:extLst>
              <a:ext uri="{FF2B5EF4-FFF2-40B4-BE49-F238E27FC236}">
                <a16:creationId xmlns:a16="http://schemas.microsoft.com/office/drawing/2014/main" id="{F45F8296-103E-4FD6-95BB-44653E751D66}"/>
              </a:ext>
            </a:extLst>
          </p:cNvPr>
          <p:cNvSpPr/>
          <p:nvPr/>
        </p:nvSpPr>
        <p:spPr>
          <a:xfrm>
            <a:off x="6999782" y="10197024"/>
            <a:ext cx="2465478" cy="2226044"/>
          </a:xfrm>
          <a:prstGeom prst="ellipse">
            <a:avLst/>
          </a:prstGeom>
          <a:solidFill>
            <a:schemeClr val="bg1"/>
          </a:solidFill>
          <a:ln>
            <a:solidFill>
              <a:srgbClr val="AB3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B7649F5-DE62-459B-B1FA-9398506022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46" t="10358" r="15412" b="17505"/>
          <a:stretch/>
        </p:blipFill>
        <p:spPr>
          <a:xfrm>
            <a:off x="6999782" y="10300355"/>
            <a:ext cx="2444367" cy="208813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40" name="Triangle rectangle 39">
            <a:extLst>
              <a:ext uri="{FF2B5EF4-FFF2-40B4-BE49-F238E27FC236}">
                <a16:creationId xmlns:a16="http://schemas.microsoft.com/office/drawing/2014/main" id="{5DB4813F-C4DF-966B-1A7F-9F14E9536ACA}"/>
              </a:ext>
            </a:extLst>
          </p:cNvPr>
          <p:cNvSpPr/>
          <p:nvPr/>
        </p:nvSpPr>
        <p:spPr>
          <a:xfrm flipH="1">
            <a:off x="3933962" y="12139544"/>
            <a:ext cx="5649985" cy="630028"/>
          </a:xfrm>
          <a:prstGeom prst="rtTriangl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riangle rectangle 40">
            <a:extLst>
              <a:ext uri="{FF2B5EF4-FFF2-40B4-BE49-F238E27FC236}">
                <a16:creationId xmlns:a16="http://schemas.microsoft.com/office/drawing/2014/main" id="{E2036D4B-9B5F-FB08-59D5-871373C3CE72}"/>
              </a:ext>
            </a:extLst>
          </p:cNvPr>
          <p:cNvSpPr/>
          <p:nvPr/>
        </p:nvSpPr>
        <p:spPr>
          <a:xfrm flipH="1">
            <a:off x="3781561" y="12079767"/>
            <a:ext cx="5649985" cy="690257"/>
          </a:xfrm>
          <a:prstGeom prst="rtTriangle">
            <a:avLst/>
          </a:prstGeom>
          <a:solidFill>
            <a:srgbClr val="AB34A3">
              <a:alpha val="4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04BDBDE-246E-D568-D62D-ACA291E5F769}"/>
              </a:ext>
            </a:extLst>
          </p:cNvPr>
          <p:cNvCxnSpPr/>
          <p:nvPr/>
        </p:nvCxnSpPr>
        <p:spPr>
          <a:xfrm>
            <a:off x="9499601" y="10921450"/>
            <a:ext cx="0" cy="1800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08AB814-2469-6B80-2538-A7B4046D7AF6}"/>
              </a:ext>
            </a:extLst>
          </p:cNvPr>
          <p:cNvCxnSpPr/>
          <p:nvPr/>
        </p:nvCxnSpPr>
        <p:spPr>
          <a:xfrm>
            <a:off x="3868767" y="12717217"/>
            <a:ext cx="565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07D9F72D-3028-D071-60FD-86106C25BB67}"/>
              </a:ext>
            </a:extLst>
          </p:cNvPr>
          <p:cNvSpPr/>
          <p:nvPr/>
        </p:nvSpPr>
        <p:spPr>
          <a:xfrm>
            <a:off x="102600" y="82800"/>
            <a:ext cx="9396000" cy="12636000"/>
          </a:xfrm>
          <a:prstGeom prst="rect">
            <a:avLst/>
          </a:prstGeom>
          <a:noFill/>
          <a:ln w="12700" cap="flat" cmpd="sng" algn="ctr">
            <a:solidFill>
              <a:srgbClr val="0F3192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18">
            <a:extLst>
              <a:ext uri="{FF2B5EF4-FFF2-40B4-BE49-F238E27FC236}">
                <a16:creationId xmlns:a16="http://schemas.microsoft.com/office/drawing/2014/main" id="{C566D94B-8FF5-1542-0D23-AEE3F1BBB3B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873408" cy="8490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D2A211F-F246-4E01-882C-9E0F570C9C1B}"/>
              </a:ext>
            </a:extLst>
          </p:cNvPr>
          <p:cNvSpPr/>
          <p:nvPr/>
        </p:nvSpPr>
        <p:spPr>
          <a:xfrm>
            <a:off x="2845800" y="7418704"/>
            <a:ext cx="6502902" cy="2334896"/>
          </a:xfrm>
          <a:prstGeom prst="rect">
            <a:avLst/>
          </a:prstGeom>
          <a:solidFill>
            <a:srgbClr val="D8A2D5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FC548745-0496-8752-2CC1-5E140848D57B}"/>
              </a:ext>
            </a:extLst>
          </p:cNvPr>
          <p:cNvSpPr txBox="1"/>
          <p:nvPr/>
        </p:nvSpPr>
        <p:spPr>
          <a:xfrm>
            <a:off x="368252" y="3687522"/>
            <a:ext cx="3301207" cy="326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71"/>
              </a:lnSpc>
            </a:pPr>
            <a:r>
              <a:rPr lang="en-US" sz="2100" b="1" spc="266" dirty="0">
                <a:solidFill>
                  <a:srgbClr val="AB34A3"/>
                </a:solidFill>
                <a:latin typeface="Avenir Next LT Pro" panose="020B0504020202020204" pitchFamily="34" charset="0"/>
              </a:rPr>
              <a:t>POURQUOI ?</a:t>
            </a:r>
          </a:p>
        </p:txBody>
      </p:sp>
      <p:sp>
        <p:nvSpPr>
          <p:cNvPr id="31" name="TextBox 28">
            <a:extLst>
              <a:ext uri="{FF2B5EF4-FFF2-40B4-BE49-F238E27FC236}">
                <a16:creationId xmlns:a16="http://schemas.microsoft.com/office/drawing/2014/main" id="{0002EDE5-9EEE-277D-055B-5FAC20B0EBE7}"/>
              </a:ext>
            </a:extLst>
          </p:cNvPr>
          <p:cNvSpPr txBox="1"/>
          <p:nvPr/>
        </p:nvSpPr>
        <p:spPr>
          <a:xfrm>
            <a:off x="2895600" y="7990311"/>
            <a:ext cx="6375488" cy="131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fr-FR" sz="1600" spc="0" dirty="0">
                <a:latin typeface="Avenir Next LT Pro" panose="020B0504020202020204" pitchFamily="34" charset="0"/>
                <a:cs typeface="Aharoni" panose="02010803020104030203" pitchFamily="2" charset="-79"/>
              </a:rPr>
              <a:t>20 minutes seront nécessaires pour remplir le formulaire papier</a:t>
            </a:r>
          </a:p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fr-FR" sz="1600" spc="0" dirty="0">
                <a:latin typeface="Avenir Next LT Pro" panose="020B0504020202020204" pitchFamily="34" charset="0"/>
                <a:cs typeface="Aharoni" panose="02010803020104030203" pitchFamily="2" charset="-79"/>
              </a:rPr>
              <a:t>Les données recueillies seront anonymes</a:t>
            </a:r>
          </a:p>
          <a:p>
            <a:pPr algn="just">
              <a:spcAft>
                <a:spcPts val="900"/>
              </a:spcAft>
            </a:pPr>
            <a:r>
              <a:rPr lang="fr-FR" sz="1600" spc="0" dirty="0">
                <a:latin typeface="Avenir Next LT Pro" panose="020B0504020202020204" pitchFamily="34" charset="0"/>
                <a:cs typeface="Aharoni" panose="02010803020104030203" pitchFamily="2" charset="-79"/>
              </a:rPr>
              <a:t>Si vous avez des questions pendant l’enquête, vous pouvez contacter votre référent : </a:t>
            </a:r>
            <a:r>
              <a:rPr lang="fr-FR" sz="1600" b="1" spc="0" dirty="0" err="1">
                <a:latin typeface="Avenir Next LT Pro" panose="020B0504020202020204" pitchFamily="34" charset="0"/>
                <a:cs typeface="Aharoni" panose="02010803020104030203" pitchFamily="2" charset="-79"/>
              </a:rPr>
              <a:t>xxxxxxxxxxxxxxxxxxxx</a:t>
            </a:r>
            <a:endParaRPr lang="fr-FR" sz="1600" b="1" spc="0" dirty="0">
              <a:latin typeface="Avenir Next LT Pro" panose="020B0504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35" name="TextBox 29">
            <a:extLst>
              <a:ext uri="{FF2B5EF4-FFF2-40B4-BE49-F238E27FC236}">
                <a16:creationId xmlns:a16="http://schemas.microsoft.com/office/drawing/2014/main" id="{D89039DA-03A6-BAE7-27A9-5DDB82E24B42}"/>
              </a:ext>
            </a:extLst>
          </p:cNvPr>
          <p:cNvSpPr txBox="1"/>
          <p:nvPr/>
        </p:nvSpPr>
        <p:spPr>
          <a:xfrm>
            <a:off x="6661858" y="7599662"/>
            <a:ext cx="2609230" cy="326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671"/>
              </a:lnSpc>
            </a:pPr>
            <a:r>
              <a:rPr lang="en-US" sz="2100" b="1" spc="266" dirty="0">
                <a:solidFill>
                  <a:srgbClr val="AB34A3"/>
                </a:solidFill>
                <a:latin typeface="Avenir Next LT Pro" panose="020B0504020202020204" pitchFamily="34" charset="0"/>
              </a:rPr>
              <a:t>EN PRATIQUE ?</a:t>
            </a:r>
          </a:p>
        </p:txBody>
      </p:sp>
      <p:sp>
        <p:nvSpPr>
          <p:cNvPr id="39" name="TextBox 31">
            <a:extLst>
              <a:ext uri="{FF2B5EF4-FFF2-40B4-BE49-F238E27FC236}">
                <a16:creationId xmlns:a16="http://schemas.microsoft.com/office/drawing/2014/main" id="{2DD2BB27-000A-FE55-F56E-7C2344A1BB6D}"/>
              </a:ext>
            </a:extLst>
          </p:cNvPr>
          <p:cNvSpPr txBox="1"/>
          <p:nvPr/>
        </p:nvSpPr>
        <p:spPr>
          <a:xfrm>
            <a:off x="303328" y="10058400"/>
            <a:ext cx="1832885" cy="326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671"/>
              </a:lnSpc>
            </a:pPr>
            <a:r>
              <a:rPr lang="en-US" sz="2100" b="1" spc="266" dirty="0">
                <a:solidFill>
                  <a:srgbClr val="AB34A3"/>
                </a:solidFill>
                <a:latin typeface="Avenir Next LT Pro" panose="020B0504020202020204" pitchFamily="34" charset="0"/>
              </a:rPr>
              <a:t>ET APRÈS ?</a:t>
            </a:r>
          </a:p>
        </p:txBody>
      </p:sp>
      <p:sp>
        <p:nvSpPr>
          <p:cNvPr id="29" name="TextBox 24">
            <a:extLst>
              <a:ext uri="{FF2B5EF4-FFF2-40B4-BE49-F238E27FC236}">
                <a16:creationId xmlns:a16="http://schemas.microsoft.com/office/drawing/2014/main" id="{492190EE-B76B-3F4A-6493-403BFA67182E}"/>
              </a:ext>
            </a:extLst>
          </p:cNvPr>
          <p:cNvSpPr txBox="1"/>
          <p:nvPr/>
        </p:nvSpPr>
        <p:spPr>
          <a:xfrm>
            <a:off x="1082264" y="839988"/>
            <a:ext cx="7755146" cy="8520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500"/>
              </a:lnSpc>
            </a:pPr>
            <a:r>
              <a:rPr lang="en-US" sz="2100" b="1" spc="277" dirty="0">
                <a:solidFill>
                  <a:srgbClr val="44546A"/>
                </a:solidFill>
                <a:latin typeface="Avenir Next LT Pro" panose="020B0504020202020204" pitchFamily="34" charset="0"/>
              </a:rPr>
              <a:t>CAMPAGNE NATIONALE DE MESURE </a:t>
            </a:r>
          </a:p>
          <a:p>
            <a:pPr algn="ctr">
              <a:lnSpc>
                <a:spcPts val="3500"/>
              </a:lnSpc>
            </a:pPr>
            <a:r>
              <a:rPr lang="en-US" sz="2100" b="1" spc="277" dirty="0">
                <a:solidFill>
                  <a:srgbClr val="44546A"/>
                </a:solidFill>
                <a:latin typeface="Avenir Next LT Pro" panose="020B0504020202020204" pitchFamily="34" charset="0"/>
              </a:rPr>
              <a:t>DE LA CULTURE DE SÉCURITÉ DES SOINS</a:t>
            </a:r>
          </a:p>
        </p:txBody>
      </p:sp>
      <p:sp>
        <p:nvSpPr>
          <p:cNvPr id="32" name="TextBox 25">
            <a:extLst>
              <a:ext uri="{FF2B5EF4-FFF2-40B4-BE49-F238E27FC236}">
                <a16:creationId xmlns:a16="http://schemas.microsoft.com/office/drawing/2014/main" id="{37B538FD-4358-AA65-989C-AEEBD9002293}"/>
              </a:ext>
            </a:extLst>
          </p:cNvPr>
          <p:cNvSpPr txBox="1"/>
          <p:nvPr/>
        </p:nvSpPr>
        <p:spPr>
          <a:xfrm>
            <a:off x="1818745" y="1830871"/>
            <a:ext cx="6012948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FR" sz="1600" dirty="0">
                <a:solidFill>
                  <a:srgbClr val="000000"/>
                </a:solidFill>
                <a:latin typeface="Avenir Next LT Pro Demi" panose="020B07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Notre établissement s'est engagé </a:t>
            </a:r>
          </a:p>
          <a:p>
            <a:pPr algn="ctr">
              <a:spcAft>
                <a:spcPts val="600"/>
              </a:spcAft>
            </a:pPr>
            <a:r>
              <a:rPr lang="fr-FR" sz="1600" dirty="0">
                <a:solidFill>
                  <a:srgbClr val="000000"/>
                </a:solidFill>
                <a:latin typeface="Avenir Next LT Pro Demi" panose="020B07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dans la mesure de la culture de sécurité des soins</a:t>
            </a:r>
            <a:endParaRPr lang="fr-FR" sz="1800" dirty="0">
              <a:solidFill>
                <a:srgbClr val="000000"/>
              </a:solidFill>
              <a:latin typeface="Avenir Next LT Pro Demi" panose="020B0704020202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fr-FR" sz="1600" dirty="0">
                <a:solidFill>
                  <a:srgbClr val="000000"/>
                </a:solidFill>
                <a:latin typeface="Avenir Next LT Pro Demi" panose="020B07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accompagné par notre Structure Régionale d’Appui [nom]</a:t>
            </a: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0C258B4C-C63F-7228-8684-1C82CF684A94}"/>
              </a:ext>
            </a:extLst>
          </p:cNvPr>
          <p:cNvGrpSpPr/>
          <p:nvPr/>
        </p:nvGrpSpPr>
        <p:grpSpPr>
          <a:xfrm>
            <a:off x="7947485" y="1627805"/>
            <a:ext cx="1432118" cy="1150721"/>
            <a:chOff x="7617684" y="661225"/>
            <a:chExt cx="1729916" cy="1148344"/>
          </a:xfrm>
        </p:grpSpPr>
        <p:grpSp>
          <p:nvGrpSpPr>
            <p:cNvPr id="34" name="Group 32">
              <a:extLst>
                <a:ext uri="{FF2B5EF4-FFF2-40B4-BE49-F238E27FC236}">
                  <a16:creationId xmlns:a16="http://schemas.microsoft.com/office/drawing/2014/main" id="{2A44C9E7-D04B-80C6-6A08-CBD4B80B41D2}"/>
                </a:ext>
              </a:extLst>
            </p:cNvPr>
            <p:cNvGrpSpPr/>
            <p:nvPr/>
          </p:nvGrpSpPr>
          <p:grpSpPr>
            <a:xfrm>
              <a:off x="7617684" y="661225"/>
              <a:ext cx="1729916" cy="1148344"/>
              <a:chOff x="3073" y="-415"/>
              <a:chExt cx="1194041" cy="574349"/>
            </a:xfrm>
          </p:grpSpPr>
          <p:sp>
            <p:nvSpPr>
              <p:cNvPr id="37" name="Freeform 33">
                <a:extLst>
                  <a:ext uri="{FF2B5EF4-FFF2-40B4-BE49-F238E27FC236}">
                    <a16:creationId xmlns:a16="http://schemas.microsoft.com/office/drawing/2014/main" id="{25227F48-BBB8-4D19-7284-0BDEA65E3FFE}"/>
                  </a:ext>
                </a:extLst>
              </p:cNvPr>
              <p:cNvSpPr/>
              <p:nvPr/>
            </p:nvSpPr>
            <p:spPr>
              <a:xfrm>
                <a:off x="3073" y="-415"/>
                <a:ext cx="1194041" cy="574349"/>
              </a:xfrm>
              <a:custGeom>
                <a:avLst/>
                <a:gdLst/>
                <a:ahLst/>
                <a:cxnLst/>
                <a:rect l="l" t="t" r="r" b="b"/>
                <a:pathLst>
                  <a:path w="1194041" h="574349">
                    <a:moveTo>
                      <a:pt x="0" y="0"/>
                    </a:moveTo>
                    <a:lnTo>
                      <a:pt x="1194041" y="0"/>
                    </a:lnTo>
                    <a:lnTo>
                      <a:pt x="1194041" y="574349"/>
                    </a:lnTo>
                    <a:lnTo>
                      <a:pt x="0" y="574349"/>
                    </a:lnTo>
                    <a:close/>
                  </a:path>
                </a:pathLst>
              </a:custGeom>
              <a:solidFill>
                <a:srgbClr val="E9E4E0"/>
              </a:solidFill>
            </p:spPr>
            <p:txBody>
              <a:bodyPr/>
              <a:lstStyle/>
              <a:p>
                <a:endParaRPr lang="fr-FR" sz="1800"/>
              </a:p>
            </p:txBody>
          </p:sp>
        </p:grpSp>
        <p:sp>
          <p:nvSpPr>
            <p:cNvPr id="36" name="TextBox 34">
              <a:extLst>
                <a:ext uri="{FF2B5EF4-FFF2-40B4-BE49-F238E27FC236}">
                  <a16:creationId xmlns:a16="http://schemas.microsoft.com/office/drawing/2014/main" id="{B2AE6F26-1A6D-49E8-57C8-7E98213D9E84}"/>
                </a:ext>
              </a:extLst>
            </p:cNvPr>
            <p:cNvSpPr txBox="1"/>
            <p:nvPr/>
          </p:nvSpPr>
          <p:spPr>
            <a:xfrm>
              <a:off x="7697041" y="1021006"/>
              <a:ext cx="1638041" cy="3942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61169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22338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83506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44675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05845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67014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28183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489352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597"/>
                </a:lnSpc>
              </a:pPr>
              <a:r>
                <a:rPr lang="en-US" sz="1200" spc="160" dirty="0">
                  <a:solidFill>
                    <a:srgbClr val="000000"/>
                  </a:solidFill>
                  <a:latin typeface="Oswald Bold"/>
                </a:rPr>
                <a:t>LOGO</a:t>
              </a:r>
            </a:p>
            <a:p>
              <a:pPr algn="ctr">
                <a:lnSpc>
                  <a:spcPts val="1597"/>
                </a:lnSpc>
              </a:pPr>
              <a:r>
                <a:rPr lang="en-US" sz="1200" spc="160" dirty="0">
                  <a:solidFill>
                    <a:srgbClr val="000000"/>
                  </a:solidFill>
                  <a:latin typeface="Oswald Bold"/>
                </a:rPr>
                <a:t>ETABLISSEMENT</a:t>
              </a:r>
            </a:p>
          </p:txBody>
        </p:sp>
      </p:grpSp>
      <p:pic>
        <p:nvPicPr>
          <p:cNvPr id="49" name="Image 48">
            <a:extLst>
              <a:ext uri="{FF2B5EF4-FFF2-40B4-BE49-F238E27FC236}">
                <a16:creationId xmlns:a16="http://schemas.microsoft.com/office/drawing/2014/main" id="{223DA1BB-96E9-1CD5-4E15-35E2828F74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118" y="184700"/>
            <a:ext cx="1322958" cy="498177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A3D2551D-A9F3-1EF9-0E75-5A49CED7D0A4}"/>
              </a:ext>
            </a:extLst>
          </p:cNvPr>
          <p:cNvGrpSpPr/>
          <p:nvPr/>
        </p:nvGrpSpPr>
        <p:grpSpPr>
          <a:xfrm>
            <a:off x="6793394" y="3519938"/>
            <a:ext cx="2555308" cy="2365311"/>
            <a:chOff x="6781800" y="3362285"/>
            <a:chExt cx="2555308" cy="2365311"/>
          </a:xfrm>
        </p:grpSpPr>
        <p:grpSp>
          <p:nvGrpSpPr>
            <p:cNvPr id="62" name="Group 14">
              <a:extLst>
                <a:ext uri="{FF2B5EF4-FFF2-40B4-BE49-F238E27FC236}">
                  <a16:creationId xmlns:a16="http://schemas.microsoft.com/office/drawing/2014/main" id="{2A0D212F-BE9F-7779-4B39-DD633BA5E694}"/>
                </a:ext>
              </a:extLst>
            </p:cNvPr>
            <p:cNvGrpSpPr/>
            <p:nvPr/>
          </p:nvGrpSpPr>
          <p:grpSpPr>
            <a:xfrm>
              <a:off x="6781800" y="3409904"/>
              <a:ext cx="2396359" cy="2226044"/>
              <a:chOff x="132799" y="0"/>
              <a:chExt cx="6321665" cy="6350000"/>
            </a:xfrm>
            <a:solidFill>
              <a:srgbClr val="AB34A3"/>
            </a:solidFill>
          </p:grpSpPr>
          <p:sp>
            <p:nvSpPr>
              <p:cNvPr id="63" name="Freeform 15">
                <a:extLst>
                  <a:ext uri="{FF2B5EF4-FFF2-40B4-BE49-F238E27FC236}">
                    <a16:creationId xmlns:a16="http://schemas.microsoft.com/office/drawing/2014/main" id="{63E70248-0F54-FBCC-E5CD-1F23DA0CDE0F}"/>
                  </a:ext>
                </a:extLst>
              </p:cNvPr>
              <p:cNvSpPr/>
              <p:nvPr/>
            </p:nvSpPr>
            <p:spPr>
              <a:xfrm>
                <a:off x="132799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5C34F8A6-0BAA-872D-EF8F-E7F78465D62D}"/>
                </a:ext>
              </a:extLst>
            </p:cNvPr>
            <p:cNvSpPr/>
            <p:nvPr/>
          </p:nvSpPr>
          <p:spPr>
            <a:xfrm>
              <a:off x="6871630" y="3362285"/>
              <a:ext cx="2465478" cy="222604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61169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22338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83506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244675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805845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367014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928183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489352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pic>
          <p:nvPicPr>
            <p:cNvPr id="66" name="Image 65">
              <a:extLst>
                <a:ext uri="{FF2B5EF4-FFF2-40B4-BE49-F238E27FC236}">
                  <a16:creationId xmlns:a16="http://schemas.microsoft.com/office/drawing/2014/main" id="{183EECE1-8D44-06C2-FBF3-A47F73148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6026" y="3567596"/>
              <a:ext cx="1737730" cy="2160000"/>
            </a:xfrm>
            <a:prstGeom prst="rect">
              <a:avLst/>
            </a:prstGeom>
          </p:spPr>
        </p:pic>
      </p:grpSp>
      <p:sp>
        <p:nvSpPr>
          <p:cNvPr id="70" name="TextBox 26">
            <a:extLst>
              <a:ext uri="{FF2B5EF4-FFF2-40B4-BE49-F238E27FC236}">
                <a16:creationId xmlns:a16="http://schemas.microsoft.com/office/drawing/2014/main" id="{6BD9F756-F4FD-1CE3-51C4-7B1471EEE6A1}"/>
              </a:ext>
            </a:extLst>
          </p:cNvPr>
          <p:cNvSpPr txBox="1"/>
          <p:nvPr/>
        </p:nvSpPr>
        <p:spPr>
          <a:xfrm>
            <a:off x="368252" y="4121618"/>
            <a:ext cx="5816978" cy="14325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596"/>
              </a:lnSpc>
            </a:pPr>
            <a:r>
              <a:rPr lang="fr-FR" sz="1700" dirty="0">
                <a:solidFill>
                  <a:srgbClr val="000000"/>
                </a:solidFill>
                <a:latin typeface="Avenir Next LT Pro" panose="020B0504020202020204" pitchFamily="34" charset="0"/>
                <a:cs typeface="Aharoni" panose="02010803020104030203" pitchFamily="2" charset="-79"/>
              </a:rPr>
              <a:t>La sécurité de nos patients est un enjeu majeur pour notre établissement, justifiant votre implication</a:t>
            </a:r>
          </a:p>
          <a:p>
            <a:pPr algn="just">
              <a:lnSpc>
                <a:spcPts val="1015"/>
              </a:lnSpc>
            </a:pPr>
            <a:endParaRPr lang="fr-FR" sz="1700" dirty="0">
              <a:solidFill>
                <a:srgbClr val="000000"/>
              </a:solidFill>
              <a:latin typeface="Avenir Next LT Pro" panose="020B0504020202020204" pitchFamily="34" charset="0"/>
              <a:cs typeface="Aharoni" panose="02010803020104030203" pitchFamily="2" charset="-79"/>
            </a:endParaRPr>
          </a:p>
          <a:p>
            <a:pPr algn="just">
              <a:lnSpc>
                <a:spcPts val="2596"/>
              </a:lnSpc>
            </a:pPr>
            <a:r>
              <a:rPr lang="fr-FR" sz="1700" dirty="0">
                <a:solidFill>
                  <a:srgbClr val="000000"/>
                </a:solidFill>
                <a:latin typeface="Avenir Next LT Pro" panose="020B0504020202020204" pitchFamily="34" charset="0"/>
                <a:cs typeface="Aharoni" panose="02010803020104030203" pitchFamily="2" charset="-79"/>
              </a:rPr>
              <a:t>L'enquête a pour objectif de connaitre votre perception de la sécurité des soins dans notre établissement</a:t>
            </a:r>
          </a:p>
        </p:txBody>
      </p:sp>
      <p:sp>
        <p:nvSpPr>
          <p:cNvPr id="71" name="TextBox 23">
            <a:extLst>
              <a:ext uri="{FF2B5EF4-FFF2-40B4-BE49-F238E27FC236}">
                <a16:creationId xmlns:a16="http://schemas.microsoft.com/office/drawing/2014/main" id="{94B6E39D-6F5D-F53F-68C2-B2AA9894606F}"/>
              </a:ext>
            </a:extLst>
          </p:cNvPr>
          <p:cNvSpPr txBox="1"/>
          <p:nvPr/>
        </p:nvSpPr>
        <p:spPr>
          <a:xfrm>
            <a:off x="358985" y="10402586"/>
            <a:ext cx="6302873" cy="17820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040"/>
              </a:lnSpc>
              <a:spcAft>
                <a:spcPts val="400"/>
              </a:spcAft>
            </a:pPr>
            <a:r>
              <a:rPr lang="fr-FR" sz="1600" spc="0" dirty="0">
                <a:latin typeface="Avenir Next LT Pro" panose="020B0504020202020204" pitchFamily="34" charset="0"/>
                <a:cs typeface="Aharoni" panose="02010803020104030203" pitchFamily="2" charset="-79"/>
              </a:rPr>
              <a:t>Les résultats de l’enquête présentés et discutés avec nous</a:t>
            </a:r>
            <a:r>
              <a:rPr lang="fr-FR" sz="1600" dirty="0">
                <a:latin typeface="Avenir Next LT Pro" panose="020B0504020202020204" pitchFamily="34" charset="0"/>
                <a:cs typeface="Aharoni" panose="02010803020104030203" pitchFamily="2" charset="-79"/>
              </a:rPr>
              <a:t> </a:t>
            </a:r>
            <a:r>
              <a:rPr lang="fr-FR" sz="1600" spc="0" dirty="0">
                <a:latin typeface="Avenir Next LT Pro" panose="020B0504020202020204" pitchFamily="34" charset="0"/>
                <a:cs typeface="Aharoni" panose="02010803020104030203" pitchFamily="2" charset="-79"/>
              </a:rPr>
              <a:t>permettront de :</a:t>
            </a:r>
          </a:p>
          <a:p>
            <a:pPr marL="504000" algn="just">
              <a:lnSpc>
                <a:spcPts val="2040"/>
              </a:lnSpc>
              <a:spcBef>
                <a:spcPts val="600"/>
              </a:spcBef>
              <a:spcAft>
                <a:spcPts val="400"/>
              </a:spcAft>
              <a:buClr>
                <a:srgbClr val="AB34A3"/>
              </a:buClr>
              <a:buSzPct val="150000"/>
            </a:pPr>
            <a:r>
              <a:rPr lang="fr-FR" sz="1600" dirty="0">
                <a:latin typeface="Avenir Next LT Pro" panose="020B0504020202020204" pitchFamily="34" charset="0"/>
                <a:cs typeface="Aharoni" panose="02010803020104030203" pitchFamily="2" charset="-79"/>
              </a:rPr>
              <a:t>d</a:t>
            </a:r>
            <a:r>
              <a:rPr lang="fr-FR" sz="1600" spc="0" dirty="0">
                <a:latin typeface="Avenir Next LT Pro" panose="020B0504020202020204" pitchFamily="34" charset="0"/>
                <a:cs typeface="Aharoni" panose="02010803020104030203" pitchFamily="2" charset="-79"/>
              </a:rPr>
              <a:t>isposer d’un diagnostic de la culture de sécurité des professionnels</a:t>
            </a:r>
          </a:p>
          <a:p>
            <a:pPr marL="504000" algn="just">
              <a:lnSpc>
                <a:spcPts val="2040"/>
              </a:lnSpc>
              <a:spcBef>
                <a:spcPts val="600"/>
              </a:spcBef>
              <a:spcAft>
                <a:spcPts val="400"/>
              </a:spcAft>
              <a:buClr>
                <a:srgbClr val="AB34A3"/>
              </a:buClr>
              <a:buSzPct val="150000"/>
            </a:pPr>
            <a:r>
              <a:rPr lang="fr-FR" sz="1600" spc="0" dirty="0">
                <a:latin typeface="Avenir Next LT Pro" panose="020B0504020202020204" pitchFamily="34" charset="0"/>
                <a:cs typeface="Aharoni" panose="02010803020104030203" pitchFamily="2" charset="-79"/>
              </a:rPr>
              <a:t>définir collectivement des actions permettant de développer la culture de sécurité</a:t>
            </a:r>
            <a:endParaRPr lang="en-US" sz="1600" spc="0" dirty="0">
              <a:latin typeface="Avenir Next LT Pro" panose="020B0504020202020204" pitchFamily="34" charset="0"/>
              <a:cs typeface="Aharoni" panose="02010803020104030203" pitchFamily="2" charset="-79"/>
            </a:endParaRPr>
          </a:p>
        </p:txBody>
      </p:sp>
      <p:pic>
        <p:nvPicPr>
          <p:cNvPr id="72" name="Picture 19">
            <a:extLst>
              <a:ext uri="{FF2B5EF4-FFF2-40B4-BE49-F238E27FC236}">
                <a16:creationId xmlns:a16="http://schemas.microsoft.com/office/drawing/2014/main" id="{08315744-3A08-7EE1-DF0B-4BFC2CE7A5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25738" y="11181243"/>
            <a:ext cx="252000" cy="247007"/>
          </a:xfrm>
          <a:prstGeom prst="rect">
            <a:avLst/>
          </a:prstGeom>
        </p:spPr>
      </p:pic>
      <p:pic>
        <p:nvPicPr>
          <p:cNvPr id="73" name="Picture 20">
            <a:extLst>
              <a:ext uri="{FF2B5EF4-FFF2-40B4-BE49-F238E27FC236}">
                <a16:creationId xmlns:a16="http://schemas.microsoft.com/office/drawing/2014/main" id="{E3EE9760-39A8-1529-E897-49A576F6CD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25775" y="11846585"/>
            <a:ext cx="252000" cy="247007"/>
          </a:xfrm>
          <a:prstGeom prst="rect">
            <a:avLst/>
          </a:prstGeom>
        </p:spPr>
      </p:pic>
      <p:sp>
        <p:nvSpPr>
          <p:cNvPr id="74" name="TextBox 22">
            <a:extLst>
              <a:ext uri="{FF2B5EF4-FFF2-40B4-BE49-F238E27FC236}">
                <a16:creationId xmlns:a16="http://schemas.microsoft.com/office/drawing/2014/main" id="{19C4071A-B9E3-FC5B-BD84-33CE32D0DEF0}"/>
              </a:ext>
            </a:extLst>
          </p:cNvPr>
          <p:cNvSpPr txBox="1"/>
          <p:nvPr/>
        </p:nvSpPr>
        <p:spPr>
          <a:xfrm>
            <a:off x="727474" y="5898239"/>
            <a:ext cx="8201518" cy="9001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724"/>
              </a:lnSpc>
            </a:pPr>
            <a:r>
              <a:rPr lang="en-US" b="1" spc="238" dirty="0">
                <a:solidFill>
                  <a:srgbClr val="93B115"/>
                </a:solidFill>
                <a:latin typeface="Avenir Next LT Pro" panose="020B0504020202020204" pitchFamily="34" charset="0"/>
              </a:rPr>
              <a:t>LA MOBILISATION DE TOUS EST RECHERCHÉE</a:t>
            </a:r>
          </a:p>
          <a:p>
            <a:pPr algn="ctr">
              <a:lnSpc>
                <a:spcPts val="3724"/>
              </a:lnSpc>
              <a:spcBef>
                <a:spcPct val="0"/>
              </a:spcBef>
            </a:pPr>
            <a:r>
              <a:rPr lang="en-US" b="1" spc="238" dirty="0">
                <a:solidFill>
                  <a:srgbClr val="93B115"/>
                </a:solidFill>
                <a:latin typeface="Avenir Next LT Pro" panose="020B0504020202020204" pitchFamily="34" charset="0"/>
              </a:rPr>
              <a:t>NOUS COMPTONS SUR VOTRE PARTICIPATION !</a:t>
            </a:r>
          </a:p>
        </p:txBody>
      </p:sp>
      <p:sp>
        <p:nvSpPr>
          <p:cNvPr id="75" name="TextBox 26">
            <a:extLst>
              <a:ext uri="{FF2B5EF4-FFF2-40B4-BE49-F238E27FC236}">
                <a16:creationId xmlns:a16="http://schemas.microsoft.com/office/drawing/2014/main" id="{3B2A767E-2EA7-68E7-7094-78AA34D2AD29}"/>
              </a:ext>
            </a:extLst>
          </p:cNvPr>
          <p:cNvSpPr txBox="1"/>
          <p:nvPr/>
        </p:nvSpPr>
        <p:spPr>
          <a:xfrm>
            <a:off x="375969" y="6792096"/>
            <a:ext cx="8904529" cy="2945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96"/>
              </a:lnSpc>
            </a:pPr>
            <a:r>
              <a:rPr lang="fr-FR" sz="1400" dirty="0">
                <a:solidFill>
                  <a:srgbClr val="000000"/>
                </a:solidFill>
                <a:latin typeface="Avenir Next LT Pro" panose="020B0504020202020204" pitchFamily="34" charset="0"/>
                <a:cs typeface="Aharoni" panose="02010803020104030203" pitchFamily="2" charset="-79"/>
              </a:rPr>
              <a:t>Un taux de retour d’au moins 60 % est nécessaire pour que les résultats de cette enquête soient exploitables</a:t>
            </a:r>
          </a:p>
        </p:txBody>
      </p: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FCEF55E2-7F61-C72F-8D13-E0105ED568AA}"/>
              </a:ext>
            </a:extLst>
          </p:cNvPr>
          <p:cNvGrpSpPr/>
          <p:nvPr/>
        </p:nvGrpSpPr>
        <p:grpSpPr>
          <a:xfrm>
            <a:off x="152400" y="7456084"/>
            <a:ext cx="2582506" cy="2273663"/>
            <a:chOff x="363304" y="5312689"/>
            <a:chExt cx="2582506" cy="2273663"/>
          </a:xfrm>
        </p:grpSpPr>
        <p:grpSp>
          <p:nvGrpSpPr>
            <p:cNvPr id="77" name="Group 14">
              <a:extLst>
                <a:ext uri="{FF2B5EF4-FFF2-40B4-BE49-F238E27FC236}">
                  <a16:creationId xmlns:a16="http://schemas.microsoft.com/office/drawing/2014/main" id="{22BB3CD4-632F-2430-FCDB-2A3925DA4FE6}"/>
                </a:ext>
              </a:extLst>
            </p:cNvPr>
            <p:cNvGrpSpPr/>
            <p:nvPr/>
          </p:nvGrpSpPr>
          <p:grpSpPr>
            <a:xfrm>
              <a:off x="363304" y="5360308"/>
              <a:ext cx="2378588" cy="2226044"/>
              <a:chOff x="519982" y="0"/>
              <a:chExt cx="5815850" cy="6350000"/>
            </a:xfrm>
          </p:grpSpPr>
          <p:sp>
            <p:nvSpPr>
              <p:cNvPr id="80" name="Freeform 15">
                <a:extLst>
                  <a:ext uri="{FF2B5EF4-FFF2-40B4-BE49-F238E27FC236}">
                    <a16:creationId xmlns:a16="http://schemas.microsoft.com/office/drawing/2014/main" id="{12C7C80E-352F-189D-D6A1-4A1992A32036}"/>
                  </a:ext>
                </a:extLst>
              </p:cNvPr>
              <p:cNvSpPr/>
              <p:nvPr/>
            </p:nvSpPr>
            <p:spPr>
              <a:xfrm>
                <a:off x="519982" y="0"/>
                <a:ext cx="581585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93B115"/>
              </a:solidFill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BD89CEE9-393C-90AE-B25A-3C6118134011}"/>
                </a:ext>
              </a:extLst>
            </p:cNvPr>
            <p:cNvSpPr/>
            <p:nvPr/>
          </p:nvSpPr>
          <p:spPr>
            <a:xfrm>
              <a:off x="480332" y="5312689"/>
              <a:ext cx="2465478" cy="222604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3B1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61169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22338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83506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244675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805845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367014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928183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489352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BD8E85AA-4512-4AA4-F603-FAA4129982DB}"/>
                </a:ext>
              </a:extLst>
            </p:cNvPr>
            <p:cNvSpPr txBox="1"/>
            <p:nvPr/>
          </p:nvSpPr>
          <p:spPr>
            <a:xfrm>
              <a:off x="538115" y="5672508"/>
              <a:ext cx="2307163" cy="190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61169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22338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83506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44675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05845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67014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28183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489352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1200"/>
                </a:spcAft>
              </a:pPr>
              <a:r>
                <a:rPr lang="fr-FR" b="1" dirty="0">
                  <a:latin typeface="Avenir Next LT Pro Demi" panose="020B0704020202020204" pitchFamily="34" charset="0"/>
                </a:rPr>
                <a:t>Clôture de l’enquête : </a:t>
              </a:r>
            </a:p>
            <a:p>
              <a:pPr algn="ctr">
                <a:spcAft>
                  <a:spcPts val="1200"/>
                </a:spcAft>
              </a:pPr>
              <a:r>
                <a:rPr lang="fr-FR" sz="2600" b="1" dirty="0">
                  <a:latin typeface="Avenir Next LT Pro Demi" panose="020B0704020202020204" pitchFamily="34" charset="0"/>
                </a:rPr>
                <a:t>…/…/2023</a:t>
              </a:r>
            </a:p>
            <a:p>
              <a:pPr algn="ctr">
                <a:spcAft>
                  <a:spcPts val="1200"/>
                </a:spcAft>
              </a:pPr>
              <a:endParaRPr lang="fr-FR" sz="2800" dirty="0">
                <a:latin typeface="Avenir Next LT Pro Demi" panose="020B0704020202020204" pitchFamily="34" charset="0"/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0B2B074E-A193-6336-3020-2505B408B019}"/>
              </a:ext>
            </a:extLst>
          </p:cNvPr>
          <p:cNvGrpSpPr/>
          <p:nvPr/>
        </p:nvGrpSpPr>
        <p:grpSpPr>
          <a:xfrm>
            <a:off x="875992" y="2639044"/>
            <a:ext cx="7946521" cy="804993"/>
            <a:chOff x="925186" y="2436592"/>
            <a:chExt cx="7946521" cy="804993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16918F51-7843-4AD3-6654-78BA0811AD93}"/>
                </a:ext>
              </a:extLst>
            </p:cNvPr>
            <p:cNvGrpSpPr/>
            <p:nvPr/>
          </p:nvGrpSpPr>
          <p:grpSpPr>
            <a:xfrm>
              <a:off x="1627465" y="2702456"/>
              <a:ext cx="7244242" cy="539129"/>
              <a:chOff x="1582366" y="2579168"/>
              <a:chExt cx="7244242" cy="539129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9895B10-2632-C413-FD43-747346F9C61D}"/>
                  </a:ext>
                </a:extLst>
              </p:cNvPr>
              <p:cNvSpPr/>
              <p:nvPr/>
            </p:nvSpPr>
            <p:spPr>
              <a:xfrm>
                <a:off x="1582366" y="2617900"/>
                <a:ext cx="724424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1122338" rtl="0" eaLnBrk="1" latinLnBrk="0" hangingPunct="1"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61169" algn="l" defTabSz="1122338" rtl="0" eaLnBrk="1" latinLnBrk="0" hangingPunct="1"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22338" algn="l" defTabSz="1122338" rtl="0" eaLnBrk="1" latinLnBrk="0" hangingPunct="1"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83506" algn="l" defTabSz="1122338" rtl="0" eaLnBrk="1" latinLnBrk="0" hangingPunct="1"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44675" algn="l" defTabSz="1122338" rtl="0" eaLnBrk="1" latinLnBrk="0" hangingPunct="1"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805845" algn="l" defTabSz="1122338" rtl="0" eaLnBrk="1" latinLnBrk="0" hangingPunct="1"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367014" algn="l" defTabSz="1122338" rtl="0" eaLnBrk="1" latinLnBrk="0" hangingPunct="1"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928183" algn="l" defTabSz="1122338" rtl="0" eaLnBrk="1" latinLnBrk="0" hangingPunct="1"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489352" algn="l" defTabSz="1122338" rtl="0" eaLnBrk="1" latinLnBrk="0" hangingPunct="1"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2400" b="1" spc="166" dirty="0">
                    <a:solidFill>
                      <a:srgbClr val="AB34A3"/>
                    </a:solidFill>
                    <a:latin typeface="Avenir Next LT Pro" panose="020B0504020202020204" pitchFamily="34" charset="0"/>
                  </a:rPr>
                  <a:t>Encore quelques jours pour participer !</a:t>
                </a:r>
              </a:p>
            </p:txBody>
          </p:sp>
          <p:sp>
            <p:nvSpPr>
              <p:cNvPr id="7" name="Google Shape;1401;p24">
                <a:extLst>
                  <a:ext uri="{FF2B5EF4-FFF2-40B4-BE49-F238E27FC236}">
                    <a16:creationId xmlns:a16="http://schemas.microsoft.com/office/drawing/2014/main" id="{566CFD63-1746-B1D7-920D-EFC17B661382}"/>
                  </a:ext>
                </a:extLst>
              </p:cNvPr>
              <p:cNvSpPr/>
              <p:nvPr/>
            </p:nvSpPr>
            <p:spPr>
              <a:xfrm>
                <a:off x="1612276" y="2579168"/>
                <a:ext cx="6996696" cy="539129"/>
              </a:xfrm>
              <a:custGeom>
                <a:avLst/>
                <a:gdLst/>
                <a:ahLst/>
                <a:cxnLst/>
                <a:rect l="l" t="t" r="r" b="b"/>
                <a:pathLst>
                  <a:path w="48795" h="2952" extrusionOk="0">
                    <a:moveTo>
                      <a:pt x="1471" y="0"/>
                    </a:moveTo>
                    <a:cubicBezTo>
                      <a:pt x="647" y="0"/>
                      <a:pt x="0" y="647"/>
                      <a:pt x="0" y="1471"/>
                    </a:cubicBezTo>
                    <a:cubicBezTo>
                      <a:pt x="0" y="2295"/>
                      <a:pt x="647" y="2952"/>
                      <a:pt x="1471" y="2952"/>
                    </a:cubicBezTo>
                    <a:lnTo>
                      <a:pt x="47314" y="2952"/>
                    </a:lnTo>
                    <a:cubicBezTo>
                      <a:pt x="48138" y="2952"/>
                      <a:pt x="48795" y="2295"/>
                      <a:pt x="48795" y="1471"/>
                    </a:cubicBezTo>
                    <a:cubicBezTo>
                      <a:pt x="48795" y="647"/>
                      <a:pt x="48138" y="0"/>
                      <a:pt x="47314" y="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93B11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en-US"/>
                </a:defPPr>
                <a:lvl1pPr marL="0" algn="l" defTabSz="1122338" rtl="0" eaLnBrk="1" latinLnBrk="0" hangingPunct="1"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61169" algn="l" defTabSz="1122338" rtl="0" eaLnBrk="1" latinLnBrk="0" hangingPunct="1"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22338" algn="l" defTabSz="1122338" rtl="0" eaLnBrk="1" latinLnBrk="0" hangingPunct="1"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83506" algn="l" defTabSz="1122338" rtl="0" eaLnBrk="1" latinLnBrk="0" hangingPunct="1"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44675" algn="l" defTabSz="1122338" rtl="0" eaLnBrk="1" latinLnBrk="0" hangingPunct="1"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805845" algn="l" defTabSz="1122338" rtl="0" eaLnBrk="1" latinLnBrk="0" hangingPunct="1"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367014" algn="l" defTabSz="1122338" rtl="0" eaLnBrk="1" latinLnBrk="0" hangingPunct="1"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928183" algn="l" defTabSz="1122338" rtl="0" eaLnBrk="1" latinLnBrk="0" hangingPunct="1"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489352" algn="l" defTabSz="1122338" rtl="0" eaLnBrk="1" latinLnBrk="0" hangingPunct="1"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E7631AAB-AD94-E332-4F94-D7110A64D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925186" y="2436592"/>
              <a:ext cx="910085" cy="790636"/>
            </a:xfrm>
            <a:prstGeom prst="rect">
              <a:avLst/>
            </a:prstGeom>
          </p:spPr>
        </p:pic>
      </p:grp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9201F064-A561-959D-9E29-80F4D5E1B4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204" y="170512"/>
            <a:ext cx="1914792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67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Microsoft Office PowerPoint</Application>
  <PresentationFormat>A3 (297 x 420 mm)</PresentationFormat>
  <Paragraphs>26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Oswald Bold</vt:lpstr>
      <vt:lpstr>Arial</vt:lpstr>
      <vt:lpstr>Calibri</vt:lpstr>
      <vt:lpstr>Avenir Next LT Pro Demi</vt:lpstr>
      <vt:lpstr>Avenir Next LT Pro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Copie de FORAP Notes Culture sécurité EHPAD</dc:title>
  <dc:creator>LUCAS Marion</dc:creator>
  <cp:lastModifiedBy>hanna CHAS</cp:lastModifiedBy>
  <cp:revision>33</cp:revision>
  <cp:lastPrinted>2023-01-10T08:22:09Z</cp:lastPrinted>
  <dcterms:created xsi:type="dcterms:W3CDTF">2006-08-16T00:00:00Z</dcterms:created>
  <dcterms:modified xsi:type="dcterms:W3CDTF">2023-03-22T17:40:39Z</dcterms:modified>
  <dc:identifier>DAE0fp-c2Nc</dc:identifier>
</cp:coreProperties>
</file>